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70" r:id="rId3"/>
    <p:sldId id="271" r:id="rId4"/>
    <p:sldId id="272" r:id="rId5"/>
    <p:sldId id="273" r:id="rId6"/>
    <p:sldId id="257" r:id="rId7"/>
    <p:sldId id="258" r:id="rId8"/>
    <p:sldId id="259" r:id="rId9"/>
    <p:sldId id="260" r:id="rId10"/>
    <p:sldId id="262" r:id="rId11"/>
    <p:sldId id="263" r:id="rId12"/>
    <p:sldId id="277" r:id="rId13"/>
    <p:sldId id="265" r:id="rId14"/>
    <p:sldId id="264" r:id="rId15"/>
    <p:sldId id="266" r:id="rId16"/>
    <p:sldId id="268" r:id="rId17"/>
    <p:sldId id="267" r:id="rId18"/>
    <p:sldId id="269" r:id="rId19"/>
    <p:sldId id="274" r:id="rId20"/>
    <p:sldId id="275" r:id="rId21"/>
    <p:sldId id="276" r:id="rId22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7D31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9"/>
    <p:restoredTop sz="94027"/>
  </p:normalViewPr>
  <p:slideViewPr>
    <p:cSldViewPr snapToGrid="0" snapToObjects="1">
      <p:cViewPr varScale="1">
        <p:scale>
          <a:sx n="76" d="100"/>
          <a:sy n="76" d="100"/>
        </p:scale>
        <p:origin x="56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29E7B37-AE9A-9F43-9C14-4ACE246E82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E6BDC2B6-7D21-D845-8B0F-7919A83D78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67EFDC7-D381-D74D-BB2D-DBE6C9D40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C04DF-C5E0-1944-8700-6E512FD66AAB}" type="datetimeFigureOut">
              <a:rPr kumimoji="1" lang="zh-TW" altLang="en-US" smtClean="0"/>
              <a:t>2018/12/19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2FCDB80-8284-4047-9F12-F2EFF325DF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954B794-1300-7B42-9046-D6BADA369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EEF07-CF41-9F48-BC62-373D5C496F49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593066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BA562BE-0D2D-7D4A-9F34-DB61C4D480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D3138AC2-91C0-2F44-8DBE-587A7859A9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38C817E-C5EA-3848-AAE9-2EA4E71DE3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C04DF-C5E0-1944-8700-6E512FD66AAB}" type="datetimeFigureOut">
              <a:rPr kumimoji="1" lang="zh-TW" altLang="en-US" smtClean="0"/>
              <a:t>2018/12/19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454D597-E8F3-4444-AC94-312BA74550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B528568-FE07-E746-81B6-5AB76D5FA3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EEF07-CF41-9F48-BC62-373D5C496F49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2052061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BC0E5319-05B4-5C4B-9C8A-B4809022EE2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27A67D32-8A2F-564E-B165-17537B8795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EC1D164-7F22-8947-BA7C-495DDA360D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C04DF-C5E0-1944-8700-6E512FD66AAB}" type="datetimeFigureOut">
              <a:rPr kumimoji="1" lang="zh-TW" altLang="en-US" smtClean="0"/>
              <a:t>2018/12/19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F434A7C-A9B1-4643-956E-3FC163CE4B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6C23571-9EC7-B84B-AE2C-59FDE2C14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EEF07-CF41-9F48-BC62-373D5C496F49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801247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9399F5F-017E-0341-8FAD-1D1432F05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kumimoji="1" lang="zh-TW" altLang="en-US" dirty="0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0700488-873C-B144-A2D3-513CBE8479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EAFC499-EFD2-F447-A91B-EFE04152BE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C04DF-C5E0-1944-8700-6E512FD66AAB}" type="datetimeFigureOut">
              <a:rPr kumimoji="1" lang="zh-TW" altLang="en-US" smtClean="0"/>
              <a:t>2018/12/19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F6D3C3D-DEC7-1043-860E-77ACBC6E26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BFDC9BD-3513-A245-9F34-B25BAEB948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EEF07-CF41-9F48-BC62-373D5C496F49}" type="slidenum">
              <a:rPr kumimoji="1" lang="zh-TW" altLang="en-US" smtClean="0"/>
              <a:t>‹#›</a:t>
            </a:fld>
            <a:endParaRPr kumimoji="1"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1C5C6DB-305B-1B45-97D0-EBDE1A054C8C}"/>
              </a:ext>
            </a:extLst>
          </p:cNvPr>
          <p:cNvSpPr/>
          <p:nvPr userDrawn="1"/>
        </p:nvSpPr>
        <p:spPr>
          <a:xfrm>
            <a:off x="694267" y="575730"/>
            <a:ext cx="143933" cy="720000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227770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068CFDF-63E2-7145-9079-801DEF956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2414C71-550D-7A41-BA5A-856F298C4D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C4445F2-9C07-3A4D-8872-9767AB5AD4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C04DF-C5E0-1944-8700-6E512FD66AAB}" type="datetimeFigureOut">
              <a:rPr kumimoji="1" lang="zh-TW" altLang="en-US" smtClean="0"/>
              <a:t>2018/12/19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4660236-CD73-554C-87D3-D7C99697B6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3F7D894-E337-4B4D-ABE9-1F41C1866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EEF07-CF41-9F48-BC62-373D5C496F49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7422113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D856385-AAB2-C948-9B30-4B60AE283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4BDABD7-BDFE-094F-9F45-74BF164A89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A3DFA18A-9C85-CB4D-A62C-FB535411D3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52DB9D35-CDA2-2142-9BAB-1AA3A29A04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C04DF-C5E0-1944-8700-6E512FD66AAB}" type="datetimeFigureOut">
              <a:rPr kumimoji="1" lang="zh-TW" altLang="en-US" smtClean="0"/>
              <a:t>2018/12/19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4C61529-0787-CA47-87F9-5268E507DA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BE493460-F018-DF41-8338-310DC0623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EEF07-CF41-9F48-BC62-373D5C496F49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433328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BBE00C-3CCA-7D4F-B3FE-A4A9FA8C4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03701B4-599F-7746-ADFB-8D7A42463A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09D4C0E4-5263-EF4D-9869-5D2A0B069B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C2F25A63-510F-8F4A-B0F4-5ACC478F462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CED7D71B-BA8C-B247-8F4F-4DE9F2A5984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8D1CE2CF-C8E8-EB43-AB7B-03CF32D58F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C04DF-C5E0-1944-8700-6E512FD66AAB}" type="datetimeFigureOut">
              <a:rPr kumimoji="1" lang="zh-TW" altLang="en-US" smtClean="0"/>
              <a:t>2018/12/19</a:t>
            </a:fld>
            <a:endParaRPr kumimoji="1"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7F3B4B68-EA0B-ED4A-BD7D-DAF531208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A97D116B-E60C-0448-8B3C-D43379F77F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EEF07-CF41-9F48-BC62-373D5C496F49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89235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A0DEAF6-A9C2-F84B-B80A-202642629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kumimoji="1" lang="zh-TW" altLang="en-US" dirty="0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E1663901-878B-6445-AB7C-3DBDBC3303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C04DF-C5E0-1944-8700-6E512FD66AAB}" type="datetimeFigureOut">
              <a:rPr kumimoji="1" lang="zh-TW" altLang="en-US" smtClean="0"/>
              <a:t>2018/12/19</a:t>
            </a:fld>
            <a:endParaRPr kumimoji="1"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4522AF86-6D78-2045-A53E-3CC9754F2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B8D210E-9ECB-704D-8EA4-C8ADF173F8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EEF07-CF41-9F48-BC62-373D5C496F49}" type="slidenum">
              <a:rPr kumimoji="1" lang="zh-TW" altLang="en-US" smtClean="0"/>
              <a:t>‹#›</a:t>
            </a:fld>
            <a:endParaRPr kumimoji="1"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961EF4E-9339-0846-A787-322F33BCFA05}"/>
              </a:ext>
            </a:extLst>
          </p:cNvPr>
          <p:cNvSpPr/>
          <p:nvPr userDrawn="1"/>
        </p:nvSpPr>
        <p:spPr>
          <a:xfrm>
            <a:off x="694267" y="575730"/>
            <a:ext cx="143933" cy="720000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740155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18751705-320D-AB4A-8E43-EF12924F21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C04DF-C5E0-1944-8700-6E512FD66AAB}" type="datetimeFigureOut">
              <a:rPr kumimoji="1" lang="zh-TW" altLang="en-US" smtClean="0"/>
              <a:t>2018/12/19</a:t>
            </a:fld>
            <a:endParaRPr kumimoji="1"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4EEF608E-21DA-624D-8D6E-251AE10290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D16C782-BE8B-1F4B-90FC-D2D4CF56E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EEF07-CF41-9F48-BC62-373D5C496F49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866846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71D5889-C47A-0F49-9819-59C17208EB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92665C3-79FE-A74A-B9F3-4726769816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E95B6EB8-9D26-5E4A-BC17-175BC74823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5116316B-9FE6-3644-A06D-EAB06BAEC5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C04DF-C5E0-1944-8700-6E512FD66AAB}" type="datetimeFigureOut">
              <a:rPr kumimoji="1" lang="zh-TW" altLang="en-US" smtClean="0"/>
              <a:t>2018/12/19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9652C4C0-1478-3348-91E9-9388522099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F994C38E-F4ED-AD42-A43E-284A27C270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EEF07-CF41-9F48-BC62-373D5C496F49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200298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7FB7AAE-D5B3-814D-9F62-53BD98BC79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9094C147-53F0-1140-972C-17722A16A9F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96A5A43E-9789-8B42-887E-388361D122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F7D0741B-0760-6343-BCCE-09AA43B22C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C04DF-C5E0-1944-8700-6E512FD66AAB}" type="datetimeFigureOut">
              <a:rPr kumimoji="1" lang="zh-TW" altLang="en-US" smtClean="0"/>
              <a:t>2018/12/19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CBF37F03-4B09-4241-95B1-42327AD1A4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33CC585D-00FB-4F43-903E-4A146CB4C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EEF07-CF41-9F48-BC62-373D5C496F49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137682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58D8F709-4B77-F34C-960C-B0C6185CD6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E98096E-A4C2-6046-99DF-83427E8C0E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86E251F-D347-214C-99DC-5F5C1A249CF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DC04DF-C5E0-1944-8700-6E512FD66AAB}" type="datetimeFigureOut">
              <a:rPr kumimoji="1" lang="zh-TW" altLang="en-US" smtClean="0"/>
              <a:t>2018/12/19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EA58DEB-061A-CD41-8DEC-450716F867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17533AB-1A9A-BE41-9429-F218E43E4E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1EEF07-CF41-9F48-BC62-373D5C496F49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213796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F4BEB67-F631-454A-932E-3899AEC8B7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630360"/>
            <a:ext cx="9144000" cy="2387600"/>
          </a:xfrm>
        </p:spPr>
        <p:txBody>
          <a:bodyPr/>
          <a:lstStyle/>
          <a:p>
            <a:r>
              <a:rPr kumimoji="1"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Effective Data Presentation</a:t>
            </a:r>
            <a:br>
              <a:rPr kumimoji="1"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kumimoji="1"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(Python Codes)</a:t>
            </a:r>
            <a:endParaRPr kumimoji="1" lang="zh-TW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69BE691-68C8-A044-8417-18670AC704F0}"/>
              </a:ext>
            </a:extLst>
          </p:cNvPr>
          <p:cNvSpPr/>
          <p:nvPr/>
        </p:nvSpPr>
        <p:spPr>
          <a:xfrm>
            <a:off x="1905000" y="4110035"/>
            <a:ext cx="8382000" cy="72000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051414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4D1B88D-B1ED-864F-A6E4-46F9E30F3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TW" dirty="0"/>
              <a:t>Top 10 populated country</a:t>
            </a:r>
            <a:endParaRPr kumimoji="1"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1B820AC0-D48A-8E42-81A0-5975610B877F}"/>
              </a:ext>
            </a:extLst>
          </p:cNvPr>
          <p:cNvSpPr/>
          <p:nvPr/>
        </p:nvSpPr>
        <p:spPr>
          <a:xfrm>
            <a:off x="965200" y="1853906"/>
            <a:ext cx="10388600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df_gdp = df</a:t>
            </a:r>
            <a:r>
              <a:rPr lang="zh-TW" altLang="en-US" dirty="0">
                <a:solidFill>
                  <a:schemeClr val="accent2"/>
                </a:solidFill>
              </a:rPr>
              <a:t>[[</a:t>
            </a: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'Country', 'Population', 'GDP ($ per capita)', 'Phones (per 1000)', 'Literacy (%)'</a:t>
            </a:r>
            <a:r>
              <a:rPr lang="zh-TW" altLang="en-US" dirty="0">
                <a:solidFill>
                  <a:schemeClr val="accent2"/>
                </a:solidFill>
              </a:rPr>
              <a:t>]]</a:t>
            </a: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r>
              <a:rPr lang="zh-TW" altLang="en-US" dirty="0">
                <a:solidFill>
                  <a:schemeClr val="accent2"/>
                </a:solidFill>
              </a:rPr>
              <a:t>copy</a:t>
            </a: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()</a:t>
            </a:r>
          </a:p>
          <a:p>
            <a:endParaRPr lang="en-US" altLang="zh-TW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altLang="zh-TW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altLang="zh-TW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altLang="zh-TW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df_gdp.</a:t>
            </a:r>
            <a:r>
              <a:rPr lang="zh-TW" altLang="en-US" dirty="0">
                <a:solidFill>
                  <a:schemeClr val="accent2"/>
                </a:solidFill>
              </a:rPr>
              <a:t>sort_values</a:t>
            </a: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endParaRPr lang="en-US" altLang="zh-TW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</a:t>
            </a: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by=['Population’],</a:t>
            </a:r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</a:p>
          <a:p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</a:t>
            </a: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ascending=False, inplace=True)</a:t>
            </a:r>
          </a:p>
          <a:p>
            <a:endParaRPr lang="en-US" altLang="zh-TW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df_gdp.</a:t>
            </a:r>
            <a:r>
              <a:rPr lang="zh-TW" altLang="en-US" dirty="0">
                <a:solidFill>
                  <a:schemeClr val="accent2"/>
                </a:solidFill>
              </a:rPr>
              <a:t>reset_index</a:t>
            </a: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endParaRPr lang="en-US" altLang="zh-TW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</a:t>
            </a: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drop=True, inplace=True)</a:t>
            </a:r>
          </a:p>
          <a:p>
            <a:endParaRPr lang="en-US" altLang="zh-TW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df_gdp = df_gdp.</a:t>
            </a:r>
            <a:r>
              <a:rPr lang="zh-TW" altLang="en-US" dirty="0">
                <a:solidFill>
                  <a:schemeClr val="accent2"/>
                </a:solidFill>
              </a:rPr>
              <a:t>iloc</a:t>
            </a: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[:10]</a:t>
            </a:r>
          </a:p>
        </p:txBody>
      </p: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21B98D87-4978-5B44-92FC-DA1F8CE300B2}"/>
              </a:ext>
            </a:extLst>
          </p:cNvPr>
          <p:cNvGrpSpPr/>
          <p:nvPr/>
        </p:nvGrpSpPr>
        <p:grpSpPr>
          <a:xfrm>
            <a:off x="4394202" y="2532357"/>
            <a:ext cx="6553200" cy="3797300"/>
            <a:chOff x="4215954" y="2695575"/>
            <a:chExt cx="6553200" cy="3797300"/>
          </a:xfrm>
        </p:grpSpPr>
        <p:pic>
          <p:nvPicPr>
            <p:cNvPr id="3" name="圖片 2">
              <a:extLst>
                <a:ext uri="{FF2B5EF4-FFF2-40B4-BE49-F238E27FC236}">
                  <a16:creationId xmlns:a16="http://schemas.microsoft.com/office/drawing/2014/main" id="{03EE796A-0BB9-BF4D-9CA0-65B9352D4FE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15954" y="2695575"/>
              <a:ext cx="6553200" cy="3797300"/>
            </a:xfrm>
            <a:prstGeom prst="rect">
              <a:avLst/>
            </a:prstGeom>
          </p:spPr>
        </p:pic>
        <p:sp>
          <p:nvSpPr>
            <p:cNvPr id="6" name="圓角矩形 5">
              <a:extLst>
                <a:ext uri="{FF2B5EF4-FFF2-40B4-BE49-F238E27FC236}">
                  <a16:creationId xmlns:a16="http://schemas.microsoft.com/office/drawing/2014/main" id="{7D3F7A02-6246-784C-836E-0A1B030D11AC}"/>
                </a:ext>
              </a:extLst>
            </p:cNvPr>
            <p:cNvSpPr/>
            <p:nvPr/>
          </p:nvSpPr>
          <p:spPr>
            <a:xfrm>
              <a:off x="7213600" y="3708400"/>
              <a:ext cx="1049867" cy="291531"/>
            </a:xfrm>
            <a:prstGeom prst="roundRect">
              <a:avLst/>
            </a:prstGeom>
            <a:solidFill>
              <a:srgbClr val="ED7D31">
                <a:alpha val="2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7" name="圓角矩形 6">
              <a:extLst>
                <a:ext uri="{FF2B5EF4-FFF2-40B4-BE49-F238E27FC236}">
                  <a16:creationId xmlns:a16="http://schemas.microsoft.com/office/drawing/2014/main" id="{409D069C-58F7-9740-81AD-1C9E2F582411}"/>
                </a:ext>
              </a:extLst>
            </p:cNvPr>
            <p:cNvSpPr/>
            <p:nvPr/>
          </p:nvSpPr>
          <p:spPr>
            <a:xfrm>
              <a:off x="7213600" y="6095999"/>
              <a:ext cx="1049867" cy="291531"/>
            </a:xfrm>
            <a:prstGeom prst="roundRect">
              <a:avLst/>
            </a:prstGeom>
            <a:solidFill>
              <a:srgbClr val="ED7D31">
                <a:alpha val="2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sp>
        <p:nvSpPr>
          <p:cNvPr id="10" name="矩形 9">
            <a:extLst>
              <a:ext uri="{FF2B5EF4-FFF2-40B4-BE49-F238E27FC236}">
                <a16:creationId xmlns:a16="http://schemas.microsoft.com/office/drawing/2014/main" id="{6DCF3CB7-D90F-E446-B6D8-E21FED12B6BF}"/>
              </a:ext>
            </a:extLst>
          </p:cNvPr>
          <p:cNvSpPr/>
          <p:nvPr/>
        </p:nvSpPr>
        <p:spPr>
          <a:xfrm>
            <a:off x="4284134" y="2695575"/>
            <a:ext cx="237066" cy="3797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84180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F29FD87-24BE-5545-B456-222F29321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Scatter plot: features comparison</a:t>
            </a:r>
            <a:r>
              <a:rPr kumimoji="1" lang="en-US" altLang="zh-TW" sz="3200" dirty="0"/>
              <a:t> (four variables)</a:t>
            </a:r>
            <a:endParaRPr kumimoji="1" lang="zh-TW" altLang="en-US" dirty="0"/>
          </a:p>
        </p:txBody>
      </p:sp>
      <p:pic>
        <p:nvPicPr>
          <p:cNvPr id="5" name="圖片 4" descr="一張含有 文字 的圖片&#10;&#10;&#10;&#10;自動產生的描述">
            <a:extLst>
              <a:ext uri="{FF2B5EF4-FFF2-40B4-BE49-F238E27FC236}">
                <a16:creationId xmlns:a16="http://schemas.microsoft.com/office/drawing/2014/main" id="{82BEE3DB-1499-A242-A695-392802F142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3468" y="2978671"/>
            <a:ext cx="5486400" cy="365760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EDC54E5C-0863-6544-99F9-4A5AE87F51DE}"/>
              </a:ext>
            </a:extLst>
          </p:cNvPr>
          <p:cNvSpPr/>
          <p:nvPr/>
        </p:nvSpPr>
        <p:spPr>
          <a:xfrm>
            <a:off x="982132" y="1653108"/>
            <a:ext cx="10371667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fig, ax = plt.subplots()</a:t>
            </a:r>
          </a:p>
          <a:p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CS = ax.</a:t>
            </a:r>
            <a:r>
              <a:rPr lang="zh-TW" altLang="en-US" dirty="0">
                <a:solidFill>
                  <a:schemeClr val="accent2"/>
                </a:solidFill>
              </a:rPr>
              <a:t>scatter</a:t>
            </a: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(df_gdp['GDP ($ per capita)'], df_gdp['Phones (per 1000)'],</a:t>
            </a:r>
          </a:p>
          <a:p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    s=np.sqrt(df_gdp['Population'] / 1e3), </a:t>
            </a:r>
            <a:endParaRPr lang="en-US" altLang="zh-TW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    </a:t>
            </a: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c=df_gdp['Literacy (%)'], </a:t>
            </a:r>
            <a:r>
              <a:rPr lang="zh-TW" altLang="en-US" dirty="0">
                <a:solidFill>
                  <a:schemeClr val="accent2"/>
                </a:solidFill>
              </a:rPr>
              <a:t>cmap</a:t>
            </a: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=plt.cm.rainbow_r, edgecolor='k')</a:t>
            </a:r>
          </a:p>
          <a:p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cbar = fig.</a:t>
            </a:r>
            <a:r>
              <a:rPr lang="zh-TW" altLang="en-US" dirty="0">
                <a:solidFill>
                  <a:schemeClr val="accent2"/>
                </a:solidFill>
              </a:rPr>
              <a:t>colorbar</a:t>
            </a: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(CS)</a:t>
            </a:r>
          </a:p>
          <a:p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cbar.ax.set_ylabel('Literacy (%)’)</a:t>
            </a:r>
            <a:endParaRPr lang="en-US" altLang="zh-TW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zh-TW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plt.xlabel('GDP ($ per capita)')</a:t>
            </a:r>
          </a:p>
          <a:p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plt.ylabel('Phones (per 1000)')</a:t>
            </a:r>
          </a:p>
          <a:p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plt.title('Bubble size = Population')</a:t>
            </a:r>
          </a:p>
          <a:p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plt.</a:t>
            </a:r>
            <a:r>
              <a:rPr lang="zh-TW" altLang="en-US" dirty="0">
                <a:solidFill>
                  <a:schemeClr val="accent2"/>
                </a:solidFill>
              </a:rPr>
              <a:t>tight_layout</a:t>
            </a: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()</a:t>
            </a:r>
          </a:p>
          <a:p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plt.</a:t>
            </a:r>
            <a:r>
              <a:rPr lang="zh-TW" altLang="en-US" dirty="0">
                <a:solidFill>
                  <a:schemeClr val="accent2"/>
                </a:solidFill>
              </a:rPr>
              <a:t>savefig</a:t>
            </a: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('country phone.png')</a:t>
            </a:r>
          </a:p>
        </p:txBody>
      </p:sp>
    </p:spTree>
    <p:extLst>
      <p:ext uri="{BB962C8B-B14F-4D97-AF65-F5344CB8AC3E}">
        <p14:creationId xmlns:p14="http://schemas.microsoft.com/office/powerpoint/2010/main" val="8695510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5C41B3F-EE7C-F34F-91C4-153011954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Scatter plot: three variables</a:t>
            </a:r>
            <a:endParaRPr kumimoji="1" lang="zh-TW" altLang="en-US" dirty="0"/>
          </a:p>
        </p:txBody>
      </p:sp>
      <p:pic>
        <p:nvPicPr>
          <p:cNvPr id="4" name="圖片 3" descr="一張含有 地圖, 文字 的圖片&#10;&#10;&#10;&#10;自動產生的描述">
            <a:extLst>
              <a:ext uri="{FF2B5EF4-FFF2-40B4-BE49-F238E27FC236}">
                <a16:creationId xmlns:a16="http://schemas.microsoft.com/office/drawing/2014/main" id="{05EB3F2F-A4A0-4B49-84CE-5FADFED73A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61268"/>
            <a:ext cx="12192000" cy="32512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759C65E3-BDB2-F149-BEB8-52CB35D9A9A3}"/>
              </a:ext>
            </a:extLst>
          </p:cNvPr>
          <p:cNvSpPr/>
          <p:nvPr/>
        </p:nvSpPr>
        <p:spPr>
          <a:xfrm>
            <a:off x="685803" y="1679640"/>
            <a:ext cx="5088467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fig, axes = plt.subplots(1, 4, figsize=(15, 4))</a:t>
            </a:r>
          </a:p>
          <a:p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axes = axes.ravel()</a:t>
            </a:r>
          </a:p>
          <a:p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cols = ['alt', 'deb', 'oxy', 'nit']</a:t>
            </a:r>
          </a:p>
          <a:p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colors = ['red', 'green', 'blue', 'brown']</a:t>
            </a:r>
          </a:p>
          <a:p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titles = ['Altitude', 'Discharge', 'Oxygen', 'Nitrate']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EDBEED6-49FA-8C42-AC0F-3D7184F713D0}"/>
              </a:ext>
            </a:extLst>
          </p:cNvPr>
          <p:cNvSpPr/>
          <p:nvPr/>
        </p:nvSpPr>
        <p:spPr>
          <a:xfrm>
            <a:off x="6430434" y="1679640"/>
            <a:ext cx="5710767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for (col, title, color, ax) in zip(cols, titles, colors, axes):</a:t>
            </a:r>
          </a:p>
          <a:p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ax.plot(df_Spa['x'], df_Spa['y'], c='b')</a:t>
            </a:r>
          </a:p>
          <a:p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for i in range(df_Spa.shape[0]):</a:t>
            </a:r>
          </a:p>
          <a:p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ax.scatter(df_Spa['x'][i], df_Spa['y'][i], marker='o', s=marker_size[col][i] * 400, c=color, edgecolor='k')</a:t>
            </a:r>
          </a:p>
        </p:txBody>
      </p:sp>
    </p:spTree>
    <p:extLst>
      <p:ext uri="{BB962C8B-B14F-4D97-AF65-F5344CB8AC3E}">
        <p14:creationId xmlns:p14="http://schemas.microsoft.com/office/powerpoint/2010/main" val="38787022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86C84A1-1CC2-1045-A513-4385FA3D5D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sns.regplot</a:t>
            </a:r>
            <a:r>
              <a:rPr kumimoji="1" lang="en-US" altLang="zh-TW" dirty="0"/>
              <a:t>(): trends</a:t>
            </a:r>
            <a:endParaRPr kumimoji="1" lang="zh-TW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07A59CF-59FA-5A4A-9E5F-EEFE7D04528F}"/>
              </a:ext>
            </a:extLst>
          </p:cNvPr>
          <p:cNvSpPr/>
          <p:nvPr/>
        </p:nvSpPr>
        <p:spPr>
          <a:xfrm>
            <a:off x="838200" y="1690688"/>
            <a:ext cx="10515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solidFill>
                  <a:schemeClr val="accent2"/>
                </a:solidFill>
              </a:rPr>
              <a:t>sns.regplot</a:t>
            </a: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(x='GDP ($ per capita)', y='Deathrate', data=df_birth, color='</a:t>
            </a:r>
            <a:r>
              <a:rPr lang="zh-TW" altLang="en-US" dirty="0">
                <a:solidFill>
                  <a:schemeClr val="accent2"/>
                </a:solidFill>
              </a:rPr>
              <a:t>indianred</a:t>
            </a: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', ax=ax[0])</a:t>
            </a:r>
          </a:p>
          <a:p>
            <a:r>
              <a:rPr lang="zh-TW" altLang="en-US" dirty="0">
                <a:solidFill>
                  <a:schemeClr val="accent2"/>
                </a:solidFill>
              </a:rPr>
              <a:t>sns.regplot</a:t>
            </a: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(x='GDP ($ per capita)', y='Birthrate', data=df_birth, color='</a:t>
            </a:r>
            <a:r>
              <a:rPr lang="zh-TW" altLang="en-US" dirty="0">
                <a:solidFill>
                  <a:schemeClr val="accent2"/>
                </a:solidFill>
              </a:rPr>
              <a:t>royalblue</a:t>
            </a: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', ax=ax[0])</a:t>
            </a:r>
          </a:p>
        </p:txBody>
      </p:sp>
      <p:pic>
        <p:nvPicPr>
          <p:cNvPr id="5" name="圖片 4" descr="一張含有 文字, 地圖 的圖片&#10;&#10;&#10;&#10;自動產生的描述">
            <a:extLst>
              <a:ext uri="{FF2B5EF4-FFF2-40B4-BE49-F238E27FC236}">
                <a16:creationId xmlns:a16="http://schemas.microsoft.com/office/drawing/2014/main" id="{93257691-F117-154E-BC66-20FF79DC19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548466"/>
            <a:ext cx="109728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3466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133B8274-3E9A-4246-ACF0-88D480C633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771" r="2" b="4354"/>
          <a:stretch/>
        </p:blipFill>
        <p:spPr>
          <a:xfrm>
            <a:off x="20" y="10"/>
            <a:ext cx="7534636" cy="6857990"/>
          </a:xfrm>
          <a:prstGeom prst="rect">
            <a:avLst/>
          </a:prstGeom>
        </p:spPr>
      </p:pic>
      <p:sp>
        <p:nvSpPr>
          <p:cNvPr id="12" name="Rectangle 7">
            <a:extLst>
              <a:ext uri="{FF2B5EF4-FFF2-40B4-BE49-F238E27FC236}">
                <a16:creationId xmlns:a16="http://schemas.microsoft.com/office/drawing/2014/main" id="{98663357-1843-42BB-BC09-EACA8E00E5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6" y="0"/>
            <a:ext cx="4657344" cy="6858000"/>
          </a:xfrm>
          <a:prstGeom prst="rect">
            <a:avLst/>
          </a:prstGeom>
          <a:solidFill>
            <a:srgbClr val="3B56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A16F5B6D-48A1-1D49-88F4-741E71BE5F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3400" y="640081"/>
            <a:ext cx="3395130" cy="5255364"/>
          </a:xfrm>
        </p:spPr>
        <p:txBody>
          <a:bodyPr>
            <a:normAutofit/>
          </a:bodyPr>
          <a:lstStyle/>
          <a:p>
            <a:pPr algn="ctr"/>
            <a:r>
              <a:rPr kumimoji="1" lang="en-US" altLang="zh-TW" dirty="0">
                <a:solidFill>
                  <a:srgbClr val="FFFFFF"/>
                </a:solidFill>
              </a:rPr>
              <a:t>Named colors in</a:t>
            </a:r>
            <a:br>
              <a:rPr kumimoji="1" lang="en-US" altLang="zh-TW" dirty="0">
                <a:solidFill>
                  <a:srgbClr val="FFFFFF"/>
                </a:solidFill>
              </a:rPr>
            </a:br>
            <a:r>
              <a:rPr kumimoji="1" lang="en-US" altLang="zh-TW" dirty="0">
                <a:solidFill>
                  <a:srgbClr val="FFFFFF"/>
                </a:solidFill>
              </a:rPr>
              <a:t>Matplotlib</a:t>
            </a:r>
            <a:endParaRPr kumimoji="1" lang="zh-TW" alt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52887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9B1465C-C843-0549-9DF5-A8AF72E04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Bar Graph: ranking (sorted values)</a:t>
            </a:r>
            <a:endParaRPr kumimoji="1" lang="zh-TW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A8DE30DD-347E-F643-BE97-9F1F71A1AF27}"/>
              </a:ext>
            </a:extLst>
          </p:cNvPr>
          <p:cNvSpPr/>
          <p:nvPr/>
        </p:nvSpPr>
        <p:spPr>
          <a:xfrm>
            <a:off x="838200" y="1492240"/>
            <a:ext cx="105156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df1 = df.copy()</a:t>
            </a:r>
          </a:p>
          <a:p>
            <a:r>
              <a:rPr lang="zh-TW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df1['GDP ($)'] = df['GDP ($ per capita)'] * df['Population']</a:t>
            </a:r>
          </a:p>
          <a:p>
            <a:r>
              <a:rPr lang="zh-TW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df1 = df1.</a:t>
            </a:r>
            <a:r>
              <a:rPr lang="zh-TW" altLang="en-US" sz="1600" dirty="0">
                <a:solidFill>
                  <a:schemeClr val="accent2"/>
                </a:solidFill>
              </a:rPr>
              <a:t>groupby</a:t>
            </a:r>
            <a:r>
              <a:rPr lang="zh-TW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('Region')[['Population', 'Area (sq. mi.)', 'GDP ($)']].</a:t>
            </a:r>
            <a:r>
              <a:rPr lang="zh-TW" altLang="en-US" sz="1600" dirty="0">
                <a:solidFill>
                  <a:schemeClr val="accent2"/>
                </a:solidFill>
              </a:rPr>
              <a:t>sum</a:t>
            </a:r>
            <a:r>
              <a:rPr lang="zh-TW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()</a:t>
            </a:r>
          </a:p>
          <a:p>
            <a:r>
              <a:rPr lang="zh-TW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df1['GDP ($ per capita)'] = df1['GDP ($)'] / df1['Population']</a:t>
            </a:r>
          </a:p>
          <a:p>
            <a:r>
              <a:rPr lang="zh-TW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df1.drop('GDP ($)', axis=1, inplace=True)</a:t>
            </a:r>
          </a:p>
          <a:p>
            <a:r>
              <a:rPr lang="zh-TW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df1.</a:t>
            </a:r>
            <a:r>
              <a:rPr lang="zh-TW" altLang="en-US" sz="1600" dirty="0">
                <a:solidFill>
                  <a:schemeClr val="accent2"/>
                </a:solidFill>
              </a:rPr>
              <a:t>sort_values</a:t>
            </a:r>
            <a:r>
              <a:rPr lang="zh-TW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(by='GDP ($ per capita)', ascending=False, inplace=True)</a:t>
            </a:r>
          </a:p>
          <a:p>
            <a:r>
              <a:rPr lang="zh-TW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df1.reset_index(inplace=True)</a:t>
            </a:r>
            <a:endParaRPr lang="en-US" altLang="zh-TW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altLang="zh-TW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df1[['Region', 'GDP ($ per capita)']].head()</a:t>
            </a:r>
          </a:p>
          <a:p>
            <a:r>
              <a:rPr lang="en" altLang="zh-TW" sz="1600" dirty="0" err="1">
                <a:solidFill>
                  <a:schemeClr val="accent2"/>
                </a:solidFill>
              </a:rPr>
              <a:t>sns.barplot</a:t>
            </a:r>
            <a:r>
              <a:rPr lang="en" altLang="zh-TW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(x='GDP ($ per capita)', y='Region’, data=df1)</a:t>
            </a:r>
          </a:p>
        </p:txBody>
      </p:sp>
      <p:pic>
        <p:nvPicPr>
          <p:cNvPr id="11" name="圖片 10" descr="一張含有 螢幕擷取畫面 的圖片&#10;&#10;&#10;&#10;自動產生的描述">
            <a:extLst>
              <a:ext uri="{FF2B5EF4-FFF2-40B4-BE49-F238E27FC236}">
                <a16:creationId xmlns:a16="http://schemas.microsoft.com/office/drawing/2014/main" id="{9765D1A3-4E0E-FC44-A297-CB1C29F72E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3098879"/>
            <a:ext cx="5486400" cy="3657600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DAF77999-53AF-0043-9D4E-E3FD5A59F0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5533" y="4141777"/>
            <a:ext cx="3606800" cy="207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7102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C229798-4B7C-5843-8309-57FC78E899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Bar Graph: comparison and trend</a:t>
            </a:r>
            <a:endParaRPr kumimoji="1" lang="zh-TW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5F964CEA-FA7F-4F41-8A80-3616759FF2AD}"/>
              </a:ext>
            </a:extLst>
          </p:cNvPr>
          <p:cNvSpPr/>
          <p:nvPr/>
        </p:nvSpPr>
        <p:spPr>
          <a:xfrm>
            <a:off x="1346200" y="1504421"/>
            <a:ext cx="77978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err="1">
                <a:solidFill>
                  <a:schemeClr val="accent2"/>
                </a:solidFill>
              </a:rPr>
              <a:t>plt.style.use</a:t>
            </a:r>
            <a:r>
              <a:rPr lang="en-US" altLang="zh-TW" dirty="0">
                <a:solidFill>
                  <a:schemeClr val="accent2"/>
                </a:solidFill>
              </a:rPr>
              <a:t>('</a:t>
            </a:r>
            <a:r>
              <a:rPr lang="en-US" altLang="zh-TW" dirty="0" err="1">
                <a:solidFill>
                  <a:schemeClr val="accent2"/>
                </a:solidFill>
              </a:rPr>
              <a:t>ggplot</a:t>
            </a:r>
            <a:r>
              <a:rPr lang="en-US" altLang="zh-TW" dirty="0">
                <a:solidFill>
                  <a:schemeClr val="accent2"/>
                </a:solidFill>
              </a:rPr>
              <a:t>')</a:t>
            </a:r>
          </a:p>
          <a:p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df_mtk.iloc[4].</a:t>
            </a:r>
            <a:r>
              <a:rPr lang="zh-TW" altLang="en-US" dirty="0">
                <a:solidFill>
                  <a:schemeClr val="accent2"/>
                </a:solidFill>
              </a:rPr>
              <a:t>T</a:t>
            </a: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r>
              <a:rPr lang="zh-TW" altLang="en-US" dirty="0">
                <a:solidFill>
                  <a:schemeClr val="accent2"/>
                </a:solidFill>
              </a:rPr>
              <a:t>plot</a:t>
            </a: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(kind='</a:t>
            </a:r>
            <a:r>
              <a:rPr lang="zh-TW" altLang="en-US" dirty="0">
                <a:solidFill>
                  <a:schemeClr val="accent2"/>
                </a:solidFill>
              </a:rPr>
              <a:t>bar</a:t>
            </a: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', color='midnightblue')</a:t>
            </a:r>
          </a:p>
          <a:p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plt.xticks(rotation=45)</a:t>
            </a:r>
          </a:p>
          <a:p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plt.ylabel('EPS ($)')</a:t>
            </a:r>
          </a:p>
          <a:p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plt.title('MediaTek (2454)')</a:t>
            </a:r>
          </a:p>
          <a:p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plt.savefig('mtk eps.png')</a:t>
            </a:r>
          </a:p>
        </p:txBody>
      </p:sp>
      <p:pic>
        <p:nvPicPr>
          <p:cNvPr id="5" name="圖片 4" descr="一張含有 物件 的圖片&#10;&#10;&#10;&#10;自動產生的描述">
            <a:extLst>
              <a:ext uri="{FF2B5EF4-FFF2-40B4-BE49-F238E27FC236}">
                <a16:creationId xmlns:a16="http://schemas.microsoft.com/office/drawing/2014/main" id="{287805CB-6807-A841-97CC-7BD6349E5C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3468" y="2530475"/>
            <a:ext cx="5943600" cy="396240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3A608C73-78A8-8E4B-8AC9-2496C5DCF9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6200" y="3429000"/>
            <a:ext cx="3644900" cy="280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0436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AC9ECA2-5712-CF46-BB55-BD3C0D4D9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Line Graph: comparison and trend</a:t>
            </a:r>
            <a:endParaRPr kumimoji="1" lang="zh-TW" altLang="en-US" dirty="0"/>
          </a:p>
        </p:txBody>
      </p:sp>
      <p:pic>
        <p:nvPicPr>
          <p:cNvPr id="4" name="圖片 3" descr="一張含有 文字, 地圖 的圖片&#10;&#10;&#10;&#10;自動產生的描述">
            <a:extLst>
              <a:ext uri="{FF2B5EF4-FFF2-40B4-BE49-F238E27FC236}">
                <a16:creationId xmlns:a16="http://schemas.microsoft.com/office/drawing/2014/main" id="{872E677E-7A30-0748-95A6-1B5700D8F0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933" y="2970739"/>
            <a:ext cx="5486400" cy="3657600"/>
          </a:xfrm>
          <a:prstGeom prst="rect">
            <a:avLst/>
          </a:prstGeom>
        </p:spPr>
      </p:pic>
      <p:pic>
        <p:nvPicPr>
          <p:cNvPr id="6" name="圖片 5" descr="一張含有 地圖, 文字 的圖片&#10;&#10;&#10;&#10;自動產生的描述">
            <a:extLst>
              <a:ext uri="{FF2B5EF4-FFF2-40B4-BE49-F238E27FC236}">
                <a16:creationId xmlns:a16="http://schemas.microsoft.com/office/drawing/2014/main" id="{B498AA87-7052-1E44-AF7D-7C6F7B1DB5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0667" y="2970739"/>
            <a:ext cx="5486400" cy="3657600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6F3261EC-EF73-9645-81FF-8CFCF2FAA207}"/>
              </a:ext>
            </a:extLst>
          </p:cNvPr>
          <p:cNvSpPr/>
          <p:nvPr/>
        </p:nvSpPr>
        <p:spPr>
          <a:xfrm>
            <a:off x="694267" y="1335093"/>
            <a:ext cx="10193866" cy="20005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# The vertical axis on trending charts should almost always </a:t>
            </a:r>
            <a:r>
              <a:rPr lang="en" altLang="zh-TW" sz="2000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start at zero</a:t>
            </a:r>
            <a:r>
              <a:rPr lang="en" altLang="zh-TW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endParaRPr lang="en-US" altLang="zh-TW" sz="1400" dirty="0">
              <a:solidFill>
                <a:schemeClr val="accent2"/>
              </a:solidFill>
            </a:endParaRPr>
          </a:p>
          <a:p>
            <a:r>
              <a:rPr lang="zh-TW" altLang="en-US" dirty="0">
                <a:solidFill>
                  <a:schemeClr val="accent2"/>
                </a:solidFill>
              </a:rPr>
              <a:t>plt.plot</a:t>
            </a: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(df_tsmc.loc['Gross Margin (%)'], </a:t>
            </a:r>
            <a:r>
              <a:rPr lang="en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marker='o', </a:t>
            </a:r>
            <a:r>
              <a:rPr lang="en" altLang="zh-TW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markersize</a:t>
            </a:r>
            <a:r>
              <a:rPr lang="en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=5, </a:t>
            </a:r>
            <a:r>
              <a:rPr lang="en" altLang="zh-TW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mfc</a:t>
            </a:r>
            <a:r>
              <a:rPr lang="en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='white', </a:t>
            </a:r>
            <a:r>
              <a:rPr lang="zh-TW" altLang="en-US" dirty="0">
                <a:solidFill>
                  <a:schemeClr val="accent2"/>
                </a:solidFill>
              </a:rPr>
              <a:t>label</a:t>
            </a: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='TSMC (2330)')</a:t>
            </a:r>
          </a:p>
          <a:p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plt.plot(df_mtk.loc['Gross Margin (%)'], </a:t>
            </a:r>
            <a:r>
              <a:rPr lang="en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marker='o', </a:t>
            </a:r>
            <a:r>
              <a:rPr lang="en" altLang="zh-TW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markersize</a:t>
            </a:r>
            <a:r>
              <a:rPr lang="en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=5, </a:t>
            </a:r>
            <a:r>
              <a:rPr lang="en" altLang="zh-TW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mfc</a:t>
            </a:r>
            <a:r>
              <a:rPr lang="en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='white', </a:t>
            </a: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zh-TW" altLang="en-US" dirty="0">
                <a:solidFill>
                  <a:schemeClr val="accent2"/>
                </a:solidFill>
              </a:rPr>
              <a:t>label</a:t>
            </a: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='MediaTek (2454)')</a:t>
            </a:r>
          </a:p>
          <a:p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plt.xticks(</a:t>
            </a:r>
            <a:r>
              <a:rPr lang="zh-TW" altLang="en-US" dirty="0">
                <a:solidFill>
                  <a:schemeClr val="accent2"/>
                </a:solidFill>
              </a:rPr>
              <a:t>rotation</a:t>
            </a: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=45)</a:t>
            </a:r>
          </a:p>
          <a:p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plt.ylabel('Gross Margin (%)')</a:t>
            </a:r>
          </a:p>
          <a:p>
            <a:r>
              <a:rPr lang="zh-TW" altLang="en-US" dirty="0">
                <a:solidFill>
                  <a:schemeClr val="accent2"/>
                </a:solidFill>
              </a:rPr>
              <a:t>plt.legend</a:t>
            </a: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(loc='lower right')</a:t>
            </a:r>
          </a:p>
        </p:txBody>
      </p:sp>
    </p:spTree>
    <p:extLst>
      <p:ext uri="{BB962C8B-B14F-4D97-AF65-F5344CB8AC3E}">
        <p14:creationId xmlns:p14="http://schemas.microsoft.com/office/powerpoint/2010/main" val="18350907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33A013E-5D81-A441-8875-58B07ACC0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Box Plot: distribution &amp; quartiles</a:t>
            </a:r>
            <a:endParaRPr kumimoji="1" lang="zh-TW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484E67A3-9CCA-3E4C-8DCD-693A2344AF47}"/>
              </a:ext>
            </a:extLst>
          </p:cNvPr>
          <p:cNvSpPr/>
          <p:nvPr/>
        </p:nvSpPr>
        <p:spPr>
          <a:xfrm>
            <a:off x="990600" y="2798343"/>
            <a:ext cx="630766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fig, ax</a:t>
            </a:r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</a:t>
            </a: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 = plt.subplots(2, 1, </a:t>
            </a:r>
            <a:r>
              <a:rPr lang="zh-TW" altLang="en-US" dirty="0">
                <a:solidFill>
                  <a:schemeClr val="accent2"/>
                </a:solidFill>
              </a:rPr>
              <a:t>sharex</a:t>
            </a: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=True, figsize=(4, 4))</a:t>
            </a:r>
          </a:p>
          <a:p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ax</a:t>
            </a:r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</a:t>
            </a: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 = ax</a:t>
            </a:r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</a:t>
            </a: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s.ravel()</a:t>
            </a:r>
            <a:endParaRPr lang="en-US" altLang="zh-TW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zh-TW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zh-TW" altLang="en-US" dirty="0">
                <a:solidFill>
                  <a:schemeClr val="accent2"/>
                </a:solidFill>
              </a:rPr>
              <a:t>sns.boxplot</a:t>
            </a: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(df3['TSMC'], ax=ax</a:t>
            </a:r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</a:t>
            </a: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s[0], width=0.5)</a:t>
            </a:r>
          </a:p>
          <a:p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sns.boxplot(df3['MTK'], ax=ax</a:t>
            </a:r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</a:t>
            </a: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s[1], width=0.5)</a:t>
            </a:r>
          </a:p>
          <a:p>
            <a:r>
              <a:rPr lang="zh-TW" altLang="en-US" dirty="0">
                <a:solidFill>
                  <a:schemeClr val="accent2"/>
                </a:solidFill>
              </a:rPr>
              <a:t>ax</a:t>
            </a:r>
            <a:r>
              <a:rPr lang="en-US" altLang="zh-TW" dirty="0">
                <a:solidFill>
                  <a:schemeClr val="accent2"/>
                </a:solidFill>
              </a:rPr>
              <a:t>e</a:t>
            </a:r>
            <a:r>
              <a:rPr lang="zh-TW" altLang="en-US" dirty="0">
                <a:solidFill>
                  <a:schemeClr val="accent2"/>
                </a:solidFill>
              </a:rPr>
              <a:t>s[0]</a:t>
            </a: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.set_title('EPS (1Q15~Now)')</a:t>
            </a:r>
          </a:p>
        </p:txBody>
      </p:sp>
      <p:pic>
        <p:nvPicPr>
          <p:cNvPr id="8" name="圖片 7" descr="一張含有 文字 的圖片&#10;&#10;&#10;&#10;自動產生的描述">
            <a:extLst>
              <a:ext uri="{FF2B5EF4-FFF2-40B4-BE49-F238E27FC236}">
                <a16:creationId xmlns:a16="http://schemas.microsoft.com/office/drawing/2014/main" id="{8612F0DE-CEC7-684F-838F-051603C8E0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8266" y="2083772"/>
            <a:ext cx="36576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0201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C7CCD1F-C6FB-0345-BFC7-A22E1F400B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Strip/Box Plot: visualizing distribution</a:t>
            </a:r>
            <a:endParaRPr kumimoji="1" lang="zh-TW" alt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F3B03946-6754-F14D-B057-34694220DF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9013" y="1690688"/>
            <a:ext cx="3802500" cy="504000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65BD14A6-9861-E643-B7B9-11C9F71611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6406" y="1690688"/>
            <a:ext cx="3802500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5456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2932C43-174D-C143-9944-DC00AA9FC1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Importance of data visualization</a:t>
            </a:r>
            <a:endParaRPr kumimoji="1"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73A96408-78CB-0540-9CB0-6905CE8A6152}"/>
              </a:ext>
            </a:extLst>
          </p:cNvPr>
          <p:cNvSpPr/>
          <p:nvPr/>
        </p:nvSpPr>
        <p:spPr>
          <a:xfrm>
            <a:off x="838200" y="1728172"/>
            <a:ext cx="4783667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df</a:t>
            </a:r>
            <a:r>
              <a:rPr lang="en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= </a:t>
            </a:r>
            <a:r>
              <a:rPr lang="en" altLang="zh-TW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pd.read_csv</a:t>
            </a:r>
            <a:r>
              <a:rPr lang="en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('</a:t>
            </a:r>
            <a:r>
              <a:rPr lang="en" altLang="zh-TW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anscombe_quartet.csv</a:t>
            </a:r>
            <a:r>
              <a:rPr lang="en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')</a:t>
            </a:r>
          </a:p>
          <a:p>
            <a:r>
              <a:rPr lang="en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for col in </a:t>
            </a:r>
            <a:r>
              <a:rPr lang="en" altLang="zh-TW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df</a:t>
            </a:r>
            <a:r>
              <a:rPr lang="en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</a:t>
            </a:r>
          </a:p>
          <a:p>
            <a:r>
              <a:rPr lang="en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print(</a:t>
            </a:r>
          </a:p>
          <a:p>
            <a:r>
              <a:rPr lang="en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f'{col} mean = {</a:t>
            </a:r>
            <a:r>
              <a:rPr lang="en" altLang="zh-TW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df</a:t>
            </a:r>
            <a:r>
              <a:rPr lang="en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[col].</a:t>
            </a:r>
            <a:r>
              <a:rPr lang="en" altLang="zh-TW" dirty="0">
                <a:solidFill>
                  <a:schemeClr val="accent2"/>
                </a:solidFill>
              </a:rPr>
              <a:t>mean</a:t>
            </a:r>
            <a:r>
              <a:rPr lang="en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():.2f}\t'</a:t>
            </a:r>
          </a:p>
          <a:p>
            <a:r>
              <a:rPr lang="en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f'{col} </a:t>
            </a:r>
            <a:r>
              <a:rPr lang="en" altLang="zh-TW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std</a:t>
            </a:r>
            <a:r>
              <a:rPr lang="en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= {</a:t>
            </a:r>
            <a:r>
              <a:rPr lang="en" altLang="zh-TW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df</a:t>
            </a:r>
            <a:r>
              <a:rPr lang="en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[col].</a:t>
            </a:r>
            <a:r>
              <a:rPr lang="en" altLang="zh-TW" dirty="0" err="1">
                <a:solidFill>
                  <a:schemeClr val="accent2"/>
                </a:solidFill>
              </a:rPr>
              <a:t>std</a:t>
            </a:r>
            <a:r>
              <a:rPr lang="en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():.2f}'</a:t>
            </a:r>
          </a:p>
          <a:p>
            <a:r>
              <a:rPr lang="en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)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0C0F60D-E010-CF40-B513-38DF39B9DA6B}"/>
              </a:ext>
            </a:extLst>
          </p:cNvPr>
          <p:cNvSpPr/>
          <p:nvPr/>
        </p:nvSpPr>
        <p:spPr>
          <a:xfrm>
            <a:off x="1150255" y="3810015"/>
            <a:ext cx="3254376" cy="2308324"/>
          </a:xfrm>
          <a:prstGeom prst="rect">
            <a:avLst/>
          </a:prstGeom>
          <a:ln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r>
              <a:rPr lang="en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x1 mean = 9.00    x1 </a:t>
            </a:r>
            <a:r>
              <a:rPr lang="en" altLang="zh-TW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std</a:t>
            </a:r>
            <a:r>
              <a:rPr lang="en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= 3.32</a:t>
            </a:r>
          </a:p>
          <a:p>
            <a:r>
              <a:rPr lang="en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y1 mean = 7.50    y1 </a:t>
            </a:r>
            <a:r>
              <a:rPr lang="en" altLang="zh-TW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std</a:t>
            </a:r>
            <a:r>
              <a:rPr lang="en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= 2.03 </a:t>
            </a:r>
          </a:p>
          <a:p>
            <a:r>
              <a:rPr lang="en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x2 mean = 9.00    x2 </a:t>
            </a:r>
            <a:r>
              <a:rPr lang="en" altLang="zh-TW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std</a:t>
            </a:r>
            <a:r>
              <a:rPr lang="en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= 3.32 </a:t>
            </a:r>
          </a:p>
          <a:p>
            <a:r>
              <a:rPr lang="en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y2 mean = 7.50    y2 </a:t>
            </a:r>
            <a:r>
              <a:rPr lang="en" altLang="zh-TW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std</a:t>
            </a:r>
            <a:r>
              <a:rPr lang="en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= 2.03 </a:t>
            </a:r>
          </a:p>
          <a:p>
            <a:r>
              <a:rPr lang="en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x3 mean = 9.00    x3 </a:t>
            </a:r>
            <a:r>
              <a:rPr lang="en" altLang="zh-TW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std</a:t>
            </a:r>
            <a:r>
              <a:rPr lang="en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= 3.32 </a:t>
            </a:r>
          </a:p>
          <a:p>
            <a:r>
              <a:rPr lang="en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y3 mean = 7.50    y3 </a:t>
            </a:r>
            <a:r>
              <a:rPr lang="en" altLang="zh-TW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std</a:t>
            </a:r>
            <a:r>
              <a:rPr lang="en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= 2.03 </a:t>
            </a:r>
          </a:p>
          <a:p>
            <a:r>
              <a:rPr lang="en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x4 mean = 9.00    x4 </a:t>
            </a:r>
            <a:r>
              <a:rPr lang="en" altLang="zh-TW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std</a:t>
            </a:r>
            <a:r>
              <a:rPr lang="en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= 3.32 </a:t>
            </a:r>
          </a:p>
          <a:p>
            <a:r>
              <a:rPr lang="en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y4 mean = 7.50    y4 </a:t>
            </a:r>
            <a:r>
              <a:rPr lang="en" altLang="zh-TW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std</a:t>
            </a:r>
            <a:r>
              <a:rPr lang="en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= 2.03</a:t>
            </a:r>
            <a:endParaRPr lang="zh-TW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53A03E1F-5719-0A45-BE50-9456ABD7C328}"/>
              </a:ext>
            </a:extLst>
          </p:cNvPr>
          <p:cNvGrpSpPr/>
          <p:nvPr/>
        </p:nvGrpSpPr>
        <p:grpSpPr>
          <a:xfrm>
            <a:off x="5785303" y="2930739"/>
            <a:ext cx="5568495" cy="3332968"/>
            <a:chOff x="5747205" y="2288899"/>
            <a:chExt cx="5568495" cy="3332968"/>
          </a:xfrm>
        </p:grpSpPr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93252853-1182-2546-BFCD-A07E74C6081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47205" y="2288899"/>
              <a:ext cx="5568495" cy="3332968"/>
            </a:xfrm>
            <a:prstGeom prst="rect">
              <a:avLst/>
            </a:prstGeom>
          </p:spPr>
        </p:pic>
        <p:sp>
          <p:nvSpPr>
            <p:cNvPr id="7" name="圓角矩形 6">
              <a:extLst>
                <a:ext uri="{FF2B5EF4-FFF2-40B4-BE49-F238E27FC236}">
                  <a16:creationId xmlns:a16="http://schemas.microsoft.com/office/drawing/2014/main" id="{EC34AEC9-7E85-AA4F-B4D6-66BA18D37E70}"/>
                </a:ext>
              </a:extLst>
            </p:cNvPr>
            <p:cNvSpPr/>
            <p:nvPr/>
          </p:nvSpPr>
          <p:spPr>
            <a:xfrm>
              <a:off x="6866468" y="2692400"/>
              <a:ext cx="516466" cy="355600"/>
            </a:xfrm>
            <a:prstGeom prst="roundRect">
              <a:avLst/>
            </a:prstGeom>
            <a:solidFill>
              <a:srgbClr val="ED7D31">
                <a:alpha val="2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8" name="圓角矩形 7">
              <a:extLst>
                <a:ext uri="{FF2B5EF4-FFF2-40B4-BE49-F238E27FC236}">
                  <a16:creationId xmlns:a16="http://schemas.microsoft.com/office/drawing/2014/main" id="{5A77A1B0-304A-2C47-8D2F-46B0FF0A0AE3}"/>
                </a:ext>
              </a:extLst>
            </p:cNvPr>
            <p:cNvSpPr/>
            <p:nvPr/>
          </p:nvSpPr>
          <p:spPr>
            <a:xfrm>
              <a:off x="8133519" y="3429000"/>
              <a:ext cx="516466" cy="355600"/>
            </a:xfrm>
            <a:prstGeom prst="roundRect">
              <a:avLst/>
            </a:prstGeom>
            <a:solidFill>
              <a:srgbClr val="ED7D31">
                <a:alpha val="2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9" name="圓角矩形 8">
              <a:extLst>
                <a:ext uri="{FF2B5EF4-FFF2-40B4-BE49-F238E27FC236}">
                  <a16:creationId xmlns:a16="http://schemas.microsoft.com/office/drawing/2014/main" id="{A3C9B72C-B4B8-ED45-A062-E227FAC647F8}"/>
                </a:ext>
              </a:extLst>
            </p:cNvPr>
            <p:cNvSpPr/>
            <p:nvPr/>
          </p:nvSpPr>
          <p:spPr>
            <a:xfrm>
              <a:off x="9418562" y="4144537"/>
              <a:ext cx="516466" cy="355600"/>
            </a:xfrm>
            <a:prstGeom prst="roundRect">
              <a:avLst/>
            </a:prstGeom>
            <a:solidFill>
              <a:srgbClr val="ED7D31">
                <a:alpha val="2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0" name="圓角矩形 9">
              <a:extLst>
                <a:ext uri="{FF2B5EF4-FFF2-40B4-BE49-F238E27FC236}">
                  <a16:creationId xmlns:a16="http://schemas.microsoft.com/office/drawing/2014/main" id="{2355FE16-2D3E-694E-A933-E0C511C9EBFE}"/>
                </a:ext>
              </a:extLst>
            </p:cNvPr>
            <p:cNvSpPr/>
            <p:nvPr/>
          </p:nvSpPr>
          <p:spPr>
            <a:xfrm>
              <a:off x="10671174" y="4902200"/>
              <a:ext cx="516466" cy="355600"/>
            </a:xfrm>
            <a:prstGeom prst="roundRect">
              <a:avLst/>
            </a:prstGeom>
            <a:solidFill>
              <a:srgbClr val="ED7D31">
                <a:alpha val="2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sp>
        <p:nvSpPr>
          <p:cNvPr id="12" name="矩形 11">
            <a:extLst>
              <a:ext uri="{FF2B5EF4-FFF2-40B4-BE49-F238E27FC236}">
                <a16:creationId xmlns:a16="http://schemas.microsoft.com/office/drawing/2014/main" id="{91596151-74B4-7645-89EF-AE6DA8A8055B}"/>
              </a:ext>
            </a:extLst>
          </p:cNvPr>
          <p:cNvSpPr/>
          <p:nvPr/>
        </p:nvSpPr>
        <p:spPr>
          <a:xfrm>
            <a:off x="6177718" y="1722628"/>
            <a:ext cx="478366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df.</a:t>
            </a:r>
            <a:r>
              <a:rPr lang="en" altLang="zh-TW" dirty="0" err="1">
                <a:solidFill>
                  <a:schemeClr val="accent2"/>
                </a:solidFill>
              </a:rPr>
              <a:t>corr</a:t>
            </a:r>
            <a:r>
              <a:rPr lang="en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().</a:t>
            </a:r>
            <a:r>
              <a:rPr lang="en" altLang="zh-TW" dirty="0" err="1">
                <a:solidFill>
                  <a:schemeClr val="accent2"/>
                </a:solidFill>
              </a:rPr>
              <a:t>applymap</a:t>
            </a:r>
            <a:r>
              <a:rPr lang="en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(lambda x: round(x, 3))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34153125-AF86-8C4A-ACCB-5021C3D5A405}"/>
              </a:ext>
            </a:extLst>
          </p:cNvPr>
          <p:cNvSpPr txBox="1"/>
          <p:nvPr/>
        </p:nvSpPr>
        <p:spPr>
          <a:xfrm>
            <a:off x="105100" y="6517217"/>
            <a:ext cx="55167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zh-TW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https://</a:t>
            </a:r>
            <a:r>
              <a:rPr kumimoji="1" lang="en" altLang="zh-TW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github.com</a:t>
            </a:r>
            <a:r>
              <a:rPr kumimoji="1" lang="en" altLang="zh-TW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/d823944/AI-FIP-Training/tree/master/Effective-Data-Presentation</a:t>
            </a:r>
            <a:endParaRPr kumimoji="1" lang="zh-TW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07313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662AA61-5878-AA4B-941E-71FEDCF3C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seaborn.distplot</a:t>
            </a:r>
            <a:r>
              <a:rPr kumimoji="1" lang="en-US" altLang="zh-TW" dirty="0"/>
              <a:t>(): visualizing distribution</a:t>
            </a:r>
            <a:endParaRPr kumimoji="1" lang="zh-TW" altLang="en-US" dirty="0"/>
          </a:p>
        </p:txBody>
      </p:sp>
      <p:pic>
        <p:nvPicPr>
          <p:cNvPr id="3" name="圖片 2" descr="一張含有 地圖 的圖片&#10;&#10;&#10;&#10;自動產生的描述">
            <a:extLst>
              <a:ext uri="{FF2B5EF4-FFF2-40B4-BE49-F238E27FC236}">
                <a16:creationId xmlns:a16="http://schemas.microsoft.com/office/drawing/2014/main" id="{7C7F18E6-2C81-0C44-87A9-D4889F5E0EE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75" r="6875"/>
          <a:stretch/>
        </p:blipFill>
        <p:spPr>
          <a:xfrm>
            <a:off x="336000" y="2694070"/>
            <a:ext cx="11520000" cy="3561739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883D1232-020B-5B4C-A17E-CA35DB123568}"/>
              </a:ext>
            </a:extLst>
          </p:cNvPr>
          <p:cNvSpPr txBox="1"/>
          <p:nvPr/>
        </p:nvSpPr>
        <p:spPr>
          <a:xfrm>
            <a:off x="993750" y="1696262"/>
            <a:ext cx="374737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[Parameter]</a:t>
            </a:r>
          </a:p>
          <a:p>
            <a:r>
              <a:rPr kumimoji="1" lang="en-US" altLang="zh-TW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hist</a:t>
            </a:r>
            <a:r>
              <a:rPr kumimoji="1" lang="en-US" altLang="zh-TW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/ rug / </a:t>
            </a:r>
            <a:r>
              <a:rPr kumimoji="1" lang="en-US" altLang="zh-TW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kde</a:t>
            </a:r>
            <a:r>
              <a:rPr kumimoji="1" lang="en-US" altLang="zh-TW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True or False</a:t>
            </a:r>
            <a:endParaRPr kumimoji="1" lang="zh-TW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49714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CA6D42B7-C18B-B846-8B5A-341F08DAC5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anchor="ctr">
            <a:normAutofit/>
          </a:bodyPr>
          <a:lstStyle/>
          <a:p>
            <a:pPr algn="ctr"/>
            <a:r>
              <a:rPr kumimoji="1" lang="en-US" altLang="zh-TW" sz="2600" dirty="0">
                <a:solidFill>
                  <a:srgbClr val="FFFFFF"/>
                </a:solidFill>
              </a:rPr>
              <a:t>seaborn.</a:t>
            </a:r>
            <a:br>
              <a:rPr kumimoji="1" lang="en-US" altLang="zh-TW" sz="2600" dirty="0">
                <a:solidFill>
                  <a:srgbClr val="FFFFFF"/>
                </a:solidFill>
              </a:rPr>
            </a:br>
            <a:r>
              <a:rPr kumimoji="1" lang="en-US" altLang="zh-TW" sz="2600" dirty="0" err="1">
                <a:solidFill>
                  <a:srgbClr val="FFFFFF"/>
                </a:solidFill>
              </a:rPr>
              <a:t>pairplot</a:t>
            </a:r>
            <a:r>
              <a:rPr kumimoji="1" lang="en-US" altLang="zh-TW" sz="2600" dirty="0">
                <a:solidFill>
                  <a:srgbClr val="FFFFFF"/>
                </a:solidFill>
              </a:rPr>
              <a:t>()</a:t>
            </a:r>
            <a:endParaRPr kumimoji="1" lang="zh-TW" altLang="en-US" sz="2600" dirty="0">
              <a:solidFill>
                <a:srgbClr val="FFFFFF"/>
              </a:solidFill>
            </a:endParaRPr>
          </a:p>
        </p:txBody>
      </p:sp>
      <p:pic>
        <p:nvPicPr>
          <p:cNvPr id="4" name="圖片 3" descr="一張含有 文字, 地圖 的圖片&#10;&#10;&#10;&#10;自動產生的描述">
            <a:extLst>
              <a:ext uri="{FF2B5EF4-FFF2-40B4-BE49-F238E27FC236}">
                <a16:creationId xmlns:a16="http://schemas.microsoft.com/office/drawing/2014/main" id="{4F75CB36-B531-0E4B-9FB6-006B2C9BAF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2514" y="0"/>
            <a:ext cx="6737684" cy="6737684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4F0F45A5-1073-0741-B1E3-45AD3A4D932C}"/>
              </a:ext>
            </a:extLst>
          </p:cNvPr>
          <p:cNvSpPr txBox="1"/>
          <p:nvPr/>
        </p:nvSpPr>
        <p:spPr>
          <a:xfrm>
            <a:off x="1473200" y="530013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835316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31BC75D-B912-DD45-ADCA-0B5D6F13DD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Anscombe’s quartet</a:t>
            </a:r>
            <a:endParaRPr kumimoji="1"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41A7A9A-9052-D74F-A823-08ED53D2D644}"/>
              </a:ext>
            </a:extLst>
          </p:cNvPr>
          <p:cNvSpPr/>
          <p:nvPr/>
        </p:nvSpPr>
        <p:spPr>
          <a:xfrm>
            <a:off x="939800" y="2011739"/>
            <a:ext cx="4614333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" altLang="zh-TW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fig, axes = </a:t>
            </a:r>
            <a:r>
              <a:rPr lang="en" altLang="zh-TW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plt.subplots</a:t>
            </a:r>
            <a:r>
              <a:rPr lang="en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(2, 2, </a:t>
            </a:r>
            <a:r>
              <a:rPr lang="en" altLang="zh-TW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figsize</a:t>
            </a:r>
            <a:r>
              <a:rPr lang="en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=(8, 8))</a:t>
            </a:r>
          </a:p>
          <a:p>
            <a:r>
              <a:rPr lang="en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axes = </a:t>
            </a:r>
            <a:r>
              <a:rPr lang="en" altLang="zh-TW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axes.ravel</a:t>
            </a:r>
            <a:r>
              <a:rPr lang="en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()</a:t>
            </a:r>
          </a:p>
          <a:p>
            <a:endParaRPr lang="en" altLang="zh-TW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cols = list(</a:t>
            </a:r>
            <a:r>
              <a:rPr lang="en" altLang="zh-TW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df.columns</a:t>
            </a:r>
            <a:r>
              <a:rPr lang="en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</a:p>
          <a:p>
            <a:endParaRPr lang="en" altLang="zh-TW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for </a:t>
            </a:r>
            <a:r>
              <a:rPr lang="en" altLang="zh-TW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</a:t>
            </a:r>
            <a:r>
              <a:rPr lang="en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ax in enumerate(axes):</a:t>
            </a:r>
          </a:p>
          <a:p>
            <a:r>
              <a:rPr lang="en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</a:t>
            </a:r>
            <a:r>
              <a:rPr lang="en" altLang="zh-TW" dirty="0" err="1">
                <a:solidFill>
                  <a:schemeClr val="accent2"/>
                </a:solidFill>
              </a:rPr>
              <a:t>sns.regplot</a:t>
            </a:r>
            <a:r>
              <a:rPr lang="en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(x=cols[2*</a:t>
            </a:r>
            <a:r>
              <a:rPr lang="en" altLang="zh-TW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</a:t>
            </a:r>
            <a:r>
              <a:rPr lang="en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], y=cols[2*</a:t>
            </a:r>
            <a:r>
              <a:rPr lang="en" altLang="zh-TW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</a:t>
            </a:r>
            <a:r>
              <a:rPr lang="en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+ 1], </a:t>
            </a:r>
          </a:p>
          <a:p>
            <a:r>
              <a:rPr lang="en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data=</a:t>
            </a:r>
            <a:r>
              <a:rPr lang="en" altLang="zh-TW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df</a:t>
            </a:r>
            <a:r>
              <a:rPr lang="en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ax=ax)</a:t>
            </a:r>
          </a:p>
          <a:p>
            <a:r>
              <a:rPr lang="en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</a:t>
            </a:r>
            <a:r>
              <a:rPr lang="en" altLang="zh-TW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ax.set_xlim</a:t>
            </a:r>
            <a:r>
              <a:rPr lang="en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(0, 20)</a:t>
            </a:r>
          </a:p>
          <a:p>
            <a:r>
              <a:rPr lang="en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</a:t>
            </a:r>
            <a:r>
              <a:rPr lang="en" altLang="zh-TW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ax.set_ylim</a:t>
            </a:r>
            <a:r>
              <a:rPr lang="en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(0, 14)</a:t>
            </a:r>
            <a:endParaRPr lang="zh-TW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8" name="圖片 7" descr="一張含有 文字, 地圖 的圖片&#10;&#10;&#10;&#10;自動產生的描述">
            <a:extLst>
              <a:ext uri="{FF2B5EF4-FFF2-40B4-BE49-F238E27FC236}">
                <a16:creationId xmlns:a16="http://schemas.microsoft.com/office/drawing/2014/main" id="{3EB054BD-60B0-6C47-9AA2-01939CA109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5733" y="677333"/>
            <a:ext cx="6180667" cy="6180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919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6FA7572-1497-954A-AFF9-BD2541574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TW" dirty="0" err="1"/>
              <a:t>DatasaurusDozen</a:t>
            </a:r>
            <a:r>
              <a:rPr kumimoji="1" lang="en" altLang="zh-TW" sz="3200" dirty="0"/>
              <a:t> (1 of 2)</a:t>
            </a:r>
            <a:endParaRPr kumimoji="1" lang="zh-TW" altLang="en-US" dirty="0"/>
          </a:p>
        </p:txBody>
      </p:sp>
      <p:grpSp>
        <p:nvGrpSpPr>
          <p:cNvPr id="19" name="群組 18">
            <a:extLst>
              <a:ext uri="{FF2B5EF4-FFF2-40B4-BE49-F238E27FC236}">
                <a16:creationId xmlns:a16="http://schemas.microsoft.com/office/drawing/2014/main" id="{DB85D675-1A8A-814B-AFCD-9E6CA87BF2CE}"/>
              </a:ext>
            </a:extLst>
          </p:cNvPr>
          <p:cNvGrpSpPr/>
          <p:nvPr/>
        </p:nvGrpSpPr>
        <p:grpSpPr>
          <a:xfrm>
            <a:off x="1327150" y="1447633"/>
            <a:ext cx="10255250" cy="5105400"/>
            <a:chOff x="1327150" y="1447633"/>
            <a:chExt cx="10255250" cy="5105400"/>
          </a:xfrm>
        </p:grpSpPr>
        <p:pic>
          <p:nvPicPr>
            <p:cNvPr id="17" name="圖片 16">
              <a:extLst>
                <a:ext uri="{FF2B5EF4-FFF2-40B4-BE49-F238E27FC236}">
                  <a16:creationId xmlns:a16="http://schemas.microsoft.com/office/drawing/2014/main" id="{AB1F27F4-4612-B642-935F-52C55A332E9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96000" y="2835275"/>
              <a:ext cx="5486400" cy="3657600"/>
            </a:xfrm>
            <a:prstGeom prst="rect">
              <a:avLst/>
            </a:prstGeom>
          </p:spPr>
        </p:pic>
        <p:pic>
          <p:nvPicPr>
            <p:cNvPr id="4" name="圖片 3">
              <a:extLst>
                <a:ext uri="{FF2B5EF4-FFF2-40B4-BE49-F238E27FC236}">
                  <a16:creationId xmlns:a16="http://schemas.microsoft.com/office/drawing/2014/main" id="{29182CF2-465C-4B46-873F-A52986DC36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27150" y="1447633"/>
              <a:ext cx="4241800" cy="5105400"/>
            </a:xfrm>
            <a:prstGeom prst="rect">
              <a:avLst/>
            </a:prstGeom>
          </p:spPr>
        </p:pic>
        <p:cxnSp>
          <p:nvCxnSpPr>
            <p:cNvPr id="8" name="直線箭頭接點 7">
              <a:extLst>
                <a:ext uri="{FF2B5EF4-FFF2-40B4-BE49-F238E27FC236}">
                  <a16:creationId xmlns:a16="http://schemas.microsoft.com/office/drawing/2014/main" id="{FDA0F634-9740-824D-BD0E-AC7624564390}"/>
                </a:ext>
              </a:extLst>
            </p:cNvPr>
            <p:cNvCxnSpPr>
              <a:cxnSpLocks/>
            </p:cNvCxnSpPr>
            <p:nvPr/>
          </p:nvCxnSpPr>
          <p:spPr>
            <a:xfrm>
              <a:off x="5475816" y="2269067"/>
              <a:ext cx="1147236" cy="762000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圓角矩形 9">
              <a:extLst>
                <a:ext uri="{FF2B5EF4-FFF2-40B4-BE49-F238E27FC236}">
                  <a16:creationId xmlns:a16="http://schemas.microsoft.com/office/drawing/2014/main" id="{0E56CB20-6EAC-C942-AD6B-023CFFC8D7BF}"/>
                </a:ext>
              </a:extLst>
            </p:cNvPr>
            <p:cNvSpPr/>
            <p:nvPr/>
          </p:nvSpPr>
          <p:spPr>
            <a:xfrm>
              <a:off x="1581149" y="2103801"/>
              <a:ext cx="3894667" cy="300734"/>
            </a:xfrm>
            <a:prstGeom prst="roundRect">
              <a:avLst/>
            </a:prstGeom>
            <a:solidFill>
              <a:srgbClr val="ED7D31">
                <a:alpha val="2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4375FE2D-1DB4-D244-87ED-B55F3DCB889E}"/>
              </a:ext>
            </a:extLst>
          </p:cNvPr>
          <p:cNvSpPr txBox="1"/>
          <p:nvPr/>
        </p:nvSpPr>
        <p:spPr>
          <a:xfrm>
            <a:off x="6784695" y="2650067"/>
            <a:ext cx="4324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might be thinking about a dataset like …</a:t>
            </a:r>
            <a:endParaRPr kumimoji="1" lang="zh-TW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75615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6FA7572-1497-954A-AFF9-BD2541574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TW" dirty="0" err="1"/>
              <a:t>DatasaurusDozen</a:t>
            </a:r>
            <a:r>
              <a:rPr kumimoji="1" lang="en" altLang="zh-TW" dirty="0"/>
              <a:t> </a:t>
            </a:r>
            <a:r>
              <a:rPr kumimoji="1" lang="en" altLang="zh-TW" sz="3200" dirty="0"/>
              <a:t>(2 of 2)</a:t>
            </a:r>
            <a:endParaRPr kumimoji="1" lang="zh-TW" altLang="en-US" dirty="0"/>
          </a:p>
        </p:txBody>
      </p: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FF17444F-0238-BF41-AAEB-6E3E3EA09938}"/>
              </a:ext>
            </a:extLst>
          </p:cNvPr>
          <p:cNvGrpSpPr/>
          <p:nvPr/>
        </p:nvGrpSpPr>
        <p:grpSpPr>
          <a:xfrm>
            <a:off x="1425742" y="1253690"/>
            <a:ext cx="9340516" cy="5604310"/>
            <a:chOff x="1425742" y="1253690"/>
            <a:chExt cx="9340516" cy="5604310"/>
          </a:xfrm>
        </p:grpSpPr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18F017BA-2E41-FA4C-839D-20118CF3FB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25742" y="1253690"/>
              <a:ext cx="9340516" cy="5604310"/>
            </a:xfrm>
            <a:prstGeom prst="rect">
              <a:avLst/>
            </a:prstGeom>
          </p:spPr>
        </p:pic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80066D81-EA4B-F840-866C-B5594B52079F}"/>
                </a:ext>
              </a:extLst>
            </p:cNvPr>
            <p:cNvSpPr/>
            <p:nvPr/>
          </p:nvSpPr>
          <p:spPr>
            <a:xfrm>
              <a:off x="7027334" y="5029200"/>
              <a:ext cx="3738924" cy="1828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9742338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4B309F8-6442-9046-93DE-E0C433307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A first glance at data</a:t>
            </a:r>
            <a:endParaRPr kumimoji="1" lang="zh-TW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A693EBA-A5F7-8C48-A6F8-1F3A094FECA9}"/>
              </a:ext>
            </a:extLst>
          </p:cNvPr>
          <p:cNvSpPr/>
          <p:nvPr/>
        </p:nvSpPr>
        <p:spPr>
          <a:xfrm>
            <a:off x="838200" y="1690688"/>
            <a:ext cx="6096000" cy="34163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%matplotlib inline</a:t>
            </a:r>
          </a:p>
          <a:p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import numpy as np</a:t>
            </a:r>
          </a:p>
          <a:p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import pandas as pd</a:t>
            </a:r>
          </a:p>
          <a:p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import matplotlib.pyplot as plt</a:t>
            </a:r>
          </a:p>
          <a:p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import seaborn as sns</a:t>
            </a:r>
            <a:endParaRPr lang="en-US" altLang="zh-TW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zh-TW" altLang="en-US" dirty="0">
                <a:solidFill>
                  <a:schemeClr val="accent2"/>
                </a:solidFill>
              </a:rPr>
              <a:t>sns.set_style('whitegrid</a:t>
            </a:r>
            <a:r>
              <a:rPr lang="en-US" altLang="zh-TW" dirty="0">
                <a:solidFill>
                  <a:schemeClr val="accent2"/>
                </a:solidFill>
              </a:rPr>
              <a:t>’</a:t>
            </a:r>
            <a:r>
              <a:rPr lang="zh-TW" altLang="en-US" dirty="0">
                <a:solidFill>
                  <a:schemeClr val="accent2"/>
                </a:solidFill>
              </a:rPr>
              <a:t>)</a:t>
            </a:r>
            <a:endParaRPr lang="en-US" altLang="zh-TW" dirty="0">
              <a:solidFill>
                <a:schemeClr val="accent2"/>
              </a:solidFill>
            </a:endParaRPr>
          </a:p>
          <a:p>
            <a:endParaRPr lang="en-US" altLang="zh-TW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df = pd.read_csv('countries of the world.csv’)</a:t>
            </a:r>
            <a:endParaRPr lang="en-US" altLang="zh-TW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zh-TW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print(df.shape)</a:t>
            </a:r>
            <a:endParaRPr lang="en-US" altLang="zh-TW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zh-TW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print(df.dtypes)</a:t>
            </a:r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037B60DB-6187-3C41-9353-56F969E3DDDA}"/>
              </a:ext>
            </a:extLst>
          </p:cNvPr>
          <p:cNvGrpSpPr/>
          <p:nvPr/>
        </p:nvGrpSpPr>
        <p:grpSpPr>
          <a:xfrm>
            <a:off x="5842000" y="1502688"/>
            <a:ext cx="6096000" cy="5078313"/>
            <a:chOff x="5842000" y="1502688"/>
            <a:chExt cx="6096000" cy="5078313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336C0299-5B0B-B54C-B042-C36ABFD9C46E}"/>
                </a:ext>
              </a:extLst>
            </p:cNvPr>
            <p:cNvSpPr/>
            <p:nvPr/>
          </p:nvSpPr>
          <p:spPr>
            <a:xfrm>
              <a:off x="5842000" y="1502688"/>
              <a:ext cx="6096000" cy="5078313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" altLang="zh-TW" dirty="0">
                  <a:solidFill>
                    <a:schemeClr val="accent2"/>
                  </a:solidFill>
                </a:rPr>
                <a:t>(227, 20)</a:t>
              </a:r>
            </a:p>
            <a:p>
              <a:r>
                <a:rPr lang="en" altLang="zh-TW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Country object Region object Population </a:t>
              </a:r>
              <a:r>
                <a:rPr lang="en" altLang="zh-TW" dirty="0">
                  <a:solidFill>
                    <a:schemeClr val="accent2"/>
                  </a:solidFill>
                </a:rPr>
                <a:t>int64</a:t>
              </a:r>
              <a:r>
                <a:rPr lang="en" altLang="zh-TW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</a:p>
            <a:p>
              <a:r>
                <a:rPr lang="en" altLang="zh-TW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Area (sq. mi.) </a:t>
              </a:r>
              <a:r>
                <a:rPr lang="en" altLang="zh-TW" dirty="0">
                  <a:solidFill>
                    <a:schemeClr val="accent2"/>
                  </a:solidFill>
                </a:rPr>
                <a:t>int64</a:t>
              </a:r>
              <a:r>
                <a:rPr lang="en" altLang="zh-TW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</a:p>
            <a:p>
              <a:r>
                <a:rPr lang="en" altLang="zh-TW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Pop. Density (per sq. mi.) object </a:t>
              </a:r>
            </a:p>
            <a:p>
              <a:r>
                <a:rPr lang="en" altLang="zh-TW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Coastline (coast/area ratio) object </a:t>
              </a:r>
            </a:p>
            <a:p>
              <a:r>
                <a:rPr lang="en" altLang="zh-TW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Net migration object Infant mortality (per 1000 births) object GDP ($ per capita) </a:t>
              </a:r>
              <a:r>
                <a:rPr lang="en" altLang="zh-TW" dirty="0">
                  <a:solidFill>
                    <a:schemeClr val="accent2"/>
                  </a:solidFill>
                </a:rPr>
                <a:t>float64</a:t>
              </a:r>
              <a:r>
                <a:rPr lang="en" altLang="zh-TW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</a:p>
            <a:p>
              <a:r>
                <a:rPr lang="en" altLang="zh-TW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Literacy (%) object </a:t>
              </a:r>
            </a:p>
            <a:p>
              <a:r>
                <a:rPr lang="en" altLang="zh-TW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Phones (per 1000) object </a:t>
              </a:r>
            </a:p>
            <a:p>
              <a:r>
                <a:rPr lang="en" altLang="zh-TW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Arable (%) object </a:t>
              </a:r>
            </a:p>
            <a:p>
              <a:r>
                <a:rPr lang="en" altLang="zh-TW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Crops (%) object </a:t>
              </a:r>
            </a:p>
            <a:p>
              <a:r>
                <a:rPr lang="en" altLang="zh-TW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Other (%) object </a:t>
              </a:r>
            </a:p>
            <a:p>
              <a:r>
                <a:rPr lang="en" altLang="zh-TW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Climate object </a:t>
              </a:r>
            </a:p>
            <a:p>
              <a:r>
                <a:rPr lang="en" altLang="zh-TW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Birthrate object </a:t>
              </a:r>
            </a:p>
            <a:p>
              <a:r>
                <a:rPr lang="en" altLang="zh-TW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Deathrate</a:t>
              </a:r>
              <a:r>
                <a:rPr lang="en" altLang="zh-TW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object </a:t>
              </a:r>
            </a:p>
            <a:p>
              <a:r>
                <a:rPr lang="en" altLang="zh-TW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Agriculture object </a:t>
              </a:r>
            </a:p>
            <a:p>
              <a:r>
                <a:rPr lang="en" altLang="zh-TW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Industry object </a:t>
              </a:r>
            </a:p>
            <a:p>
              <a:r>
                <a:rPr lang="en" altLang="zh-TW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Service object</a:t>
              </a:r>
            </a:p>
          </p:txBody>
        </p:sp>
        <p:sp>
          <p:nvSpPr>
            <p:cNvPr id="3" name="右大括弧 2">
              <a:extLst>
                <a:ext uri="{FF2B5EF4-FFF2-40B4-BE49-F238E27FC236}">
                  <a16:creationId xmlns:a16="http://schemas.microsoft.com/office/drawing/2014/main" id="{19BAC244-D418-EC43-A555-C5ED2F53930A}"/>
                </a:ext>
              </a:extLst>
            </p:cNvPr>
            <p:cNvSpPr/>
            <p:nvPr/>
          </p:nvSpPr>
          <p:spPr>
            <a:xfrm>
              <a:off x="8619066" y="3501359"/>
              <a:ext cx="254001" cy="1250054"/>
            </a:xfrm>
            <a:prstGeom prst="rightBrac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  <p:sp>
          <p:nvSpPr>
            <p:cNvPr id="4" name="文字方塊 3">
              <a:extLst>
                <a:ext uri="{FF2B5EF4-FFF2-40B4-BE49-F238E27FC236}">
                  <a16:creationId xmlns:a16="http://schemas.microsoft.com/office/drawing/2014/main" id="{D410F43D-22C5-8C4E-8F75-3B9B99A8BFFA}"/>
                </a:ext>
              </a:extLst>
            </p:cNvPr>
            <p:cNvSpPr txBox="1"/>
            <p:nvPr/>
          </p:nvSpPr>
          <p:spPr>
            <a:xfrm>
              <a:off x="8890000" y="3941720"/>
              <a:ext cx="26849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dirty="0">
                  <a:solidFill>
                    <a:schemeClr val="accent1"/>
                  </a:solidFill>
                </a:rPr>
                <a:t>Should be numerical data?</a:t>
              </a:r>
              <a:endParaRPr kumimoji="1" lang="zh-TW" altLang="en-US" dirty="0">
                <a:solidFill>
                  <a:schemeClr val="accent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099129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7567AD5-A7A9-0B4D-A8B4-F6703F679B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A first glance at data</a:t>
            </a:r>
            <a:endParaRPr kumimoji="1" lang="zh-TW" altLang="en-US" dirty="0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59E665D3-CC0C-1C49-8410-8E1425293D33}"/>
              </a:ext>
            </a:extLst>
          </p:cNvPr>
          <p:cNvGrpSpPr/>
          <p:nvPr/>
        </p:nvGrpSpPr>
        <p:grpSpPr>
          <a:xfrm>
            <a:off x="1016000" y="1648881"/>
            <a:ext cx="10160000" cy="3797300"/>
            <a:chOff x="1016000" y="1648881"/>
            <a:chExt cx="10160000" cy="3797300"/>
          </a:xfrm>
        </p:grpSpPr>
        <p:pic>
          <p:nvPicPr>
            <p:cNvPr id="4" name="圖片 3">
              <a:extLst>
                <a:ext uri="{FF2B5EF4-FFF2-40B4-BE49-F238E27FC236}">
                  <a16:creationId xmlns:a16="http://schemas.microsoft.com/office/drawing/2014/main" id="{92EA8179-8CC3-284F-84FA-9CB77599B4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16000" y="1648881"/>
              <a:ext cx="10160000" cy="3797300"/>
            </a:xfrm>
            <a:prstGeom prst="rect">
              <a:avLst/>
            </a:prstGeom>
          </p:spPr>
        </p:pic>
        <p:sp>
          <p:nvSpPr>
            <p:cNvPr id="7" name="圓角矩形 6">
              <a:extLst>
                <a:ext uri="{FF2B5EF4-FFF2-40B4-BE49-F238E27FC236}">
                  <a16:creationId xmlns:a16="http://schemas.microsoft.com/office/drawing/2014/main" id="{EB8D29B9-9940-8A4B-B1A0-A9F57E532BA7}"/>
                </a:ext>
              </a:extLst>
            </p:cNvPr>
            <p:cNvSpPr/>
            <p:nvPr/>
          </p:nvSpPr>
          <p:spPr>
            <a:xfrm>
              <a:off x="5029201" y="2726677"/>
              <a:ext cx="6009217" cy="592666"/>
            </a:xfrm>
            <a:prstGeom prst="round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dirty="0"/>
                <a:t>          </a:t>
              </a:r>
              <a:endParaRPr kumimoji="1" lang="zh-TW" altLang="en-US" dirty="0"/>
            </a:p>
          </p:txBody>
        </p:sp>
      </p:grpSp>
      <p:sp>
        <p:nvSpPr>
          <p:cNvPr id="9" name="矩形 8">
            <a:extLst>
              <a:ext uri="{FF2B5EF4-FFF2-40B4-BE49-F238E27FC236}">
                <a16:creationId xmlns:a16="http://schemas.microsoft.com/office/drawing/2014/main" id="{471276D5-A372-C246-A713-17DF01B2D12B}"/>
              </a:ext>
            </a:extLst>
          </p:cNvPr>
          <p:cNvSpPr/>
          <p:nvPr/>
        </p:nvSpPr>
        <p:spPr>
          <a:xfrm>
            <a:off x="628650" y="4427684"/>
            <a:ext cx="6096000" cy="203132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>
            <a:spAutoFit/>
          </a:bodyPr>
          <a:lstStyle/>
          <a:p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df = df.</a:t>
            </a:r>
            <a:r>
              <a:rPr lang="zh-TW" altLang="en-US" dirty="0">
                <a:solidFill>
                  <a:schemeClr val="accent2"/>
                </a:solidFill>
              </a:rPr>
              <a:t>applymap</a:t>
            </a: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zh-TW" altLang="en-US" dirty="0">
                <a:solidFill>
                  <a:schemeClr val="accent2"/>
                </a:solidFill>
              </a:rPr>
              <a:t>lambda</a:t>
            </a: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x: x.</a:t>
            </a:r>
            <a:r>
              <a:rPr lang="zh-TW" altLang="en-US" dirty="0">
                <a:solidFill>
                  <a:schemeClr val="accent2"/>
                </a:solidFill>
              </a:rPr>
              <a:t>replace</a:t>
            </a: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(',', '.') if (',' in str(x)) else x)</a:t>
            </a:r>
          </a:p>
          <a:p>
            <a:endParaRPr lang="zh-TW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for col in df:</a:t>
            </a:r>
          </a:p>
          <a:p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try:</a:t>
            </a:r>
          </a:p>
          <a:p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df[col] = df[col].astype(np.float64)</a:t>
            </a:r>
          </a:p>
          <a:p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except:</a:t>
            </a:r>
          </a:p>
          <a:p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pass</a:t>
            </a:r>
          </a:p>
        </p:txBody>
      </p:sp>
    </p:spTree>
    <p:extLst>
      <p:ext uri="{BB962C8B-B14F-4D97-AF65-F5344CB8AC3E}">
        <p14:creationId xmlns:p14="http://schemas.microsoft.com/office/powerpoint/2010/main" val="2908833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972394BF-7DAA-E246-B629-390E749D3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pandas.dataframe.describe</a:t>
            </a:r>
            <a:r>
              <a:rPr kumimoji="1" lang="en-US" altLang="zh-TW" dirty="0"/>
              <a:t>()</a:t>
            </a:r>
            <a:endParaRPr kumimoji="1" lang="zh-TW" altLang="en-US" dirty="0"/>
          </a:p>
        </p:txBody>
      </p:sp>
      <p:grpSp>
        <p:nvGrpSpPr>
          <p:cNvPr id="10" name="群組 9">
            <a:extLst>
              <a:ext uri="{FF2B5EF4-FFF2-40B4-BE49-F238E27FC236}">
                <a16:creationId xmlns:a16="http://schemas.microsoft.com/office/drawing/2014/main" id="{5FF52859-8AF7-6F47-93FC-FD6C2201CCD0}"/>
              </a:ext>
            </a:extLst>
          </p:cNvPr>
          <p:cNvGrpSpPr/>
          <p:nvPr/>
        </p:nvGrpSpPr>
        <p:grpSpPr>
          <a:xfrm>
            <a:off x="1016000" y="2144182"/>
            <a:ext cx="10160000" cy="3619500"/>
            <a:chOff x="1016000" y="2144182"/>
            <a:chExt cx="10160000" cy="3619500"/>
          </a:xfrm>
        </p:grpSpPr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A7FCAAE5-3261-DD4A-8204-89E40B1661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16000" y="2144182"/>
              <a:ext cx="10160000" cy="3619500"/>
            </a:xfrm>
            <a:prstGeom prst="rect">
              <a:avLst/>
            </a:prstGeom>
          </p:spPr>
        </p:pic>
        <p:sp>
          <p:nvSpPr>
            <p:cNvPr id="6" name="圓角矩形 5">
              <a:extLst>
                <a:ext uri="{FF2B5EF4-FFF2-40B4-BE49-F238E27FC236}">
                  <a16:creationId xmlns:a16="http://schemas.microsoft.com/office/drawing/2014/main" id="{8F98F492-9087-DA45-8173-74C65A3F42DD}"/>
                </a:ext>
              </a:extLst>
            </p:cNvPr>
            <p:cNvSpPr/>
            <p:nvPr/>
          </p:nvSpPr>
          <p:spPr>
            <a:xfrm>
              <a:off x="1134533" y="4741334"/>
              <a:ext cx="9906000" cy="321732"/>
            </a:xfrm>
            <a:prstGeom prst="roundRect">
              <a:avLst/>
            </a:prstGeom>
            <a:solidFill>
              <a:srgbClr val="ED7D31">
                <a:alpha val="2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1809149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F11DD5A-056C-5047-9098-E6A8DDD379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Histogram – individual feature distribution</a:t>
            </a:r>
            <a:endParaRPr kumimoji="1" lang="zh-TW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E792E918-BF78-9647-A542-100AC6880693}"/>
              </a:ext>
            </a:extLst>
          </p:cNvPr>
          <p:cNvSpPr/>
          <p:nvPr/>
        </p:nvSpPr>
        <p:spPr>
          <a:xfrm>
            <a:off x="213788" y="1721909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" altLang="zh-TW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numerical_cols</a:t>
            </a:r>
            <a:r>
              <a:rPr lang="en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= [col </a:t>
            </a:r>
            <a:r>
              <a:rPr lang="en" altLang="zh-TW" dirty="0">
                <a:solidFill>
                  <a:schemeClr val="accent2"/>
                </a:solidFill>
              </a:rPr>
              <a:t>for</a:t>
            </a:r>
            <a:r>
              <a:rPr lang="en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col in </a:t>
            </a:r>
            <a:r>
              <a:rPr lang="en" altLang="zh-TW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df</a:t>
            </a:r>
            <a:r>
              <a:rPr lang="en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" altLang="zh-TW" dirty="0">
                <a:solidFill>
                  <a:schemeClr val="accent2"/>
                </a:solidFill>
              </a:rPr>
              <a:t>if </a:t>
            </a:r>
            <a:r>
              <a:rPr lang="en" altLang="zh-TW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df</a:t>
            </a:r>
            <a:r>
              <a:rPr lang="en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[col].</a:t>
            </a:r>
            <a:r>
              <a:rPr lang="en" altLang="zh-TW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dtype</a:t>
            </a:r>
            <a:r>
              <a:rPr lang="en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!= 'object' ]</a:t>
            </a:r>
          </a:p>
          <a:p>
            <a:endParaRPr lang="en" altLang="zh-TW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" altLang="zh-TW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n_rows</a:t>
            </a:r>
            <a:r>
              <a:rPr lang="en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= </a:t>
            </a:r>
            <a:r>
              <a:rPr lang="en" altLang="zh-TW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int</a:t>
            </a:r>
            <a:r>
              <a:rPr lang="en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(round(</a:t>
            </a:r>
            <a:r>
              <a:rPr lang="en" altLang="zh-TW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len</a:t>
            </a:r>
            <a:r>
              <a:rPr lang="en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en" altLang="zh-TW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numerical_cols</a:t>
            </a:r>
            <a:r>
              <a:rPr lang="en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 / 2, 0))</a:t>
            </a:r>
          </a:p>
          <a:p>
            <a:r>
              <a:rPr lang="en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fig, axes = </a:t>
            </a:r>
            <a:r>
              <a:rPr lang="en" altLang="zh-TW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plt.subplots</a:t>
            </a:r>
            <a:r>
              <a:rPr lang="en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en" altLang="zh-TW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n_rows</a:t>
            </a:r>
            <a:r>
              <a:rPr lang="en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2, </a:t>
            </a:r>
            <a:r>
              <a:rPr lang="en" altLang="zh-TW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figsize</a:t>
            </a:r>
            <a:r>
              <a:rPr lang="en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=(15, </a:t>
            </a:r>
            <a:r>
              <a:rPr lang="en" altLang="zh-TW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n_rows</a:t>
            </a:r>
            <a:r>
              <a:rPr lang="en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* 2))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EC6FE0E-56D7-1E44-ABD3-63CFF1A3C349}"/>
              </a:ext>
            </a:extLst>
          </p:cNvPr>
          <p:cNvSpPr/>
          <p:nvPr/>
        </p:nvSpPr>
        <p:spPr>
          <a:xfrm>
            <a:off x="6705600" y="1690688"/>
            <a:ext cx="48387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for (col, ax) in </a:t>
            </a:r>
            <a:r>
              <a:rPr lang="en" altLang="zh-TW" dirty="0">
                <a:solidFill>
                  <a:schemeClr val="accent2"/>
                </a:solidFill>
              </a:rPr>
              <a:t>zip</a:t>
            </a:r>
            <a:r>
              <a:rPr lang="en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en" altLang="zh-TW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numerical_cols</a:t>
            </a:r>
            <a:r>
              <a:rPr lang="en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" altLang="zh-TW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axes.ravel</a:t>
            </a:r>
            <a:r>
              <a:rPr lang="en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()):</a:t>
            </a:r>
          </a:p>
          <a:p>
            <a:r>
              <a:rPr lang="en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</a:t>
            </a:r>
            <a:r>
              <a:rPr lang="en" altLang="zh-TW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ax.</a:t>
            </a:r>
            <a:r>
              <a:rPr lang="en" altLang="zh-TW" dirty="0" err="1">
                <a:solidFill>
                  <a:schemeClr val="accent2"/>
                </a:solidFill>
              </a:rPr>
              <a:t>hist</a:t>
            </a:r>
            <a:r>
              <a:rPr lang="en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en" altLang="zh-TW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df</a:t>
            </a:r>
            <a:r>
              <a:rPr lang="en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[col], bins=20, color='</a:t>
            </a:r>
            <a:r>
              <a:rPr lang="en" altLang="zh-TW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midnightblue</a:t>
            </a:r>
            <a:r>
              <a:rPr lang="en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')</a:t>
            </a:r>
          </a:p>
          <a:p>
            <a:r>
              <a:rPr lang="en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</a:t>
            </a:r>
            <a:r>
              <a:rPr lang="en" altLang="zh-TW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ax.set_title</a:t>
            </a:r>
            <a:r>
              <a:rPr lang="en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(col)</a:t>
            </a:r>
          </a:p>
          <a:p>
            <a:r>
              <a:rPr lang="en" altLang="zh-TW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plt.</a:t>
            </a:r>
            <a:r>
              <a:rPr lang="en" altLang="zh-TW" dirty="0" err="1">
                <a:solidFill>
                  <a:schemeClr val="accent2"/>
                </a:solidFill>
              </a:rPr>
              <a:t>tight_layout</a:t>
            </a:r>
            <a:r>
              <a:rPr lang="en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()</a:t>
            </a:r>
          </a:p>
          <a:p>
            <a:r>
              <a:rPr lang="en" altLang="zh-TW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plt.savefig</a:t>
            </a:r>
            <a:r>
              <a:rPr lang="en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('</a:t>
            </a:r>
            <a:r>
              <a:rPr lang="en" altLang="zh-TW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country_hist.png</a:t>
            </a:r>
            <a:r>
              <a:rPr lang="en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')</a:t>
            </a:r>
            <a:endParaRPr lang="zh-TW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8" name="圖片 7" descr="一張含有 文字 的圖片&#10;&#10;&#10;&#10;自動產生的描述">
            <a:extLst>
              <a:ext uri="{FF2B5EF4-FFF2-40B4-BE49-F238E27FC236}">
                <a16:creationId xmlns:a16="http://schemas.microsoft.com/office/drawing/2014/main" id="{E193C7C9-9078-AC47-AF97-B7446274C8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" b="54985"/>
          <a:stretch/>
        </p:blipFill>
        <p:spPr>
          <a:xfrm>
            <a:off x="209551" y="3541323"/>
            <a:ext cx="5715000" cy="3087158"/>
          </a:xfrm>
          <a:prstGeom prst="rect">
            <a:avLst/>
          </a:prstGeom>
        </p:spPr>
      </p:pic>
      <p:pic>
        <p:nvPicPr>
          <p:cNvPr id="9" name="圖片 8" descr="一張含有 文字 的圖片&#10;&#10;&#10;&#10;自動產生的描述">
            <a:extLst>
              <a:ext uri="{FF2B5EF4-FFF2-40B4-BE49-F238E27FC236}">
                <a16:creationId xmlns:a16="http://schemas.microsoft.com/office/drawing/2014/main" id="{44775C51-8FAF-B24A-8DF7-5A00CD341E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4985"/>
          <a:stretch/>
        </p:blipFill>
        <p:spPr>
          <a:xfrm>
            <a:off x="6267450" y="3507456"/>
            <a:ext cx="5715000" cy="3087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2776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</TotalTime>
  <Words>1486</Words>
  <Application>Microsoft Macintosh PowerPoint</Application>
  <PresentationFormat>寬螢幕</PresentationFormat>
  <Paragraphs>162</Paragraphs>
  <Slides>21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Office 佈景主題</vt:lpstr>
      <vt:lpstr>Effective Data Presentation (Python Codes)</vt:lpstr>
      <vt:lpstr>Importance of data visualization</vt:lpstr>
      <vt:lpstr>Anscombe’s quartet</vt:lpstr>
      <vt:lpstr>DatasaurusDozen (1 of 2)</vt:lpstr>
      <vt:lpstr>DatasaurusDozen (2 of 2)</vt:lpstr>
      <vt:lpstr>A first glance at data</vt:lpstr>
      <vt:lpstr>A first glance at data</vt:lpstr>
      <vt:lpstr>pandas.dataframe.describe()</vt:lpstr>
      <vt:lpstr>Histogram – individual feature distribution</vt:lpstr>
      <vt:lpstr>Top 10 populated country</vt:lpstr>
      <vt:lpstr>Scatter plot: features comparison (four variables)</vt:lpstr>
      <vt:lpstr>Scatter plot: three variables</vt:lpstr>
      <vt:lpstr>sns.regplot(): trends</vt:lpstr>
      <vt:lpstr>Named colors in Matplotlib</vt:lpstr>
      <vt:lpstr>Bar Graph: ranking (sorted values)</vt:lpstr>
      <vt:lpstr>Bar Graph: comparison and trend</vt:lpstr>
      <vt:lpstr>Line Graph: comparison and trend</vt:lpstr>
      <vt:lpstr>Box Plot: distribution &amp; quartiles</vt:lpstr>
      <vt:lpstr>Strip/Box Plot: visualizing distribution</vt:lpstr>
      <vt:lpstr>seaborn.distplot(): visualizing distribution</vt:lpstr>
      <vt:lpstr>seaborn. pairplot()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Effective Data Presentation (Python Codes)</dc:title>
  <dc:creator>秀芬 周</dc:creator>
  <cp:lastModifiedBy>秀芬 周</cp:lastModifiedBy>
  <cp:revision>19</cp:revision>
  <dcterms:created xsi:type="dcterms:W3CDTF">2018-12-19T00:56:41Z</dcterms:created>
  <dcterms:modified xsi:type="dcterms:W3CDTF">2018-12-19T13:40:40Z</dcterms:modified>
</cp:coreProperties>
</file>